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embedTrueTypeFonts="1">
  <p:sldMasterIdLst>
    <p:sldMasterId id="2147483684" r:id="rId1"/>
    <p:sldMasterId id="2147483696" r:id="rId2"/>
  </p:sldMasterIdLst>
  <p:sldIdLst>
    <p:sldId id="256" r:id="rId3"/>
    <p:sldId id="289" r:id="rId4"/>
    <p:sldId id="259" r:id="rId5"/>
    <p:sldId id="324" r:id="rId6"/>
    <p:sldId id="328" r:id="rId7"/>
    <p:sldId id="260" r:id="rId8"/>
    <p:sldId id="261" r:id="rId9"/>
    <p:sldId id="353" r:id="rId10"/>
    <p:sldId id="354" r:id="rId11"/>
    <p:sldId id="355" r:id="rId12"/>
    <p:sldId id="333" r:id="rId13"/>
    <p:sldId id="357" r:id="rId14"/>
    <p:sldId id="373" r:id="rId15"/>
    <p:sldId id="358" r:id="rId16"/>
    <p:sldId id="359" r:id="rId17"/>
    <p:sldId id="360" r:id="rId18"/>
    <p:sldId id="339" r:id="rId19"/>
    <p:sldId id="362" r:id="rId20"/>
    <p:sldId id="363" r:id="rId21"/>
    <p:sldId id="364" r:id="rId22"/>
    <p:sldId id="374" r:id="rId23"/>
    <p:sldId id="365" r:id="rId24"/>
    <p:sldId id="345" r:id="rId25"/>
    <p:sldId id="367" r:id="rId26"/>
    <p:sldId id="368" r:id="rId27"/>
    <p:sldId id="375" r:id="rId28"/>
    <p:sldId id="369" r:id="rId29"/>
    <p:sldId id="370" r:id="rId30"/>
    <p:sldId id="351" r:id="rId31"/>
    <p:sldId id="372" r:id="rId32"/>
    <p:sldId id="274" r:id="rId33"/>
  </p:sldIdLst>
  <p:sldSz cx="12239625" cy="7019925"/>
  <p:notesSz cx="6858000" cy="9144000"/>
  <p:embeddedFontLst>
    <p:embeddedFont>
      <p:font typeface="Affair" panose="02000503000000020002" pitchFamily="50" charset="0"/>
      <p:regular r:id="rId34"/>
    </p:embeddedFont>
    <p:embeddedFont>
      <p:font typeface="Arrus Blk OSF BT" panose="02090805060506020404" pitchFamily="18" charset="0"/>
      <p:regular r:id="rId35"/>
      <p:italic r:id="rId36"/>
    </p:embeddedFont>
    <p:embeddedFont>
      <p:font typeface="Franklin Gothic Demi" panose="020B0703020102020204" pitchFamily="34" charset="0"/>
      <p:regular r:id="rId37"/>
      <p:italic r:id="rId38"/>
    </p:embeddedFont>
    <p:embeddedFont>
      <p:font typeface="Franklin Gothic Medium" panose="020B0603020102020204" pitchFamily="34" charset="0"/>
      <p:regular r:id="rId39"/>
      <p: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73AA18E4-1BB7-487E-BF43-7897286F1066}">
          <p14:sldIdLst>
            <p14:sldId id="256"/>
          </p14:sldIdLst>
        </p14:section>
        <p14:section name="Sezione senza titolo" id="{B611C561-7116-42E0-A197-29A9A50239CB}">
          <p14:sldIdLst>
            <p14:sldId id="289"/>
            <p14:sldId id="259"/>
            <p14:sldId id="324"/>
            <p14:sldId id="328"/>
            <p14:sldId id="260"/>
            <p14:sldId id="261"/>
            <p14:sldId id="353"/>
            <p14:sldId id="354"/>
            <p14:sldId id="355"/>
            <p14:sldId id="333"/>
            <p14:sldId id="357"/>
            <p14:sldId id="373"/>
            <p14:sldId id="358"/>
            <p14:sldId id="359"/>
            <p14:sldId id="360"/>
            <p14:sldId id="339"/>
            <p14:sldId id="362"/>
            <p14:sldId id="363"/>
            <p14:sldId id="364"/>
            <p14:sldId id="374"/>
            <p14:sldId id="365"/>
            <p14:sldId id="345"/>
            <p14:sldId id="367"/>
            <p14:sldId id="368"/>
            <p14:sldId id="375"/>
            <p14:sldId id="369"/>
            <p14:sldId id="370"/>
            <p14:sldId id="351"/>
            <p14:sldId id="372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38" userDrawn="1">
          <p15:clr>
            <a:srgbClr val="A4A3A4"/>
          </p15:clr>
        </p15:guide>
        <p15:guide id="2" pos="4014" userDrawn="1">
          <p15:clr>
            <a:srgbClr val="A4A3A4"/>
          </p15:clr>
        </p15:guide>
        <p15:guide id="3" orient="horz" pos="487" userDrawn="1">
          <p15:clr>
            <a:srgbClr val="A4A3A4"/>
          </p15:clr>
        </p15:guide>
        <p15:guide id="4" orient="horz" pos="1032" userDrawn="1">
          <p15:clr>
            <a:srgbClr val="A4A3A4"/>
          </p15:clr>
        </p15:guide>
        <p15:guide id="5" pos="4603" userDrawn="1">
          <p15:clr>
            <a:srgbClr val="A4A3A4"/>
          </p15:clr>
        </p15:guide>
        <p15:guide id="6" pos="2540" userDrawn="1">
          <p15:clr>
            <a:srgbClr val="A4A3A4"/>
          </p15:clr>
        </p15:guide>
        <p15:guide id="7" orient="horz" pos="1463" userDrawn="1">
          <p15:clr>
            <a:srgbClr val="A4A3A4"/>
          </p15:clr>
        </p15:guide>
        <p15:guide id="8" pos="68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75AD"/>
    <a:srgbClr val="0062AC"/>
    <a:srgbClr val="CB272C"/>
    <a:srgbClr val="FFCCFF"/>
    <a:srgbClr val="F8C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07" y="58"/>
      </p:cViewPr>
      <p:guideLst>
        <p:guide orient="horz" pos="2438"/>
        <p:guide pos="4014"/>
        <p:guide orient="horz" pos="487"/>
        <p:guide orient="horz" pos="1032"/>
        <p:guide pos="4603"/>
        <p:guide pos="2540"/>
        <p:guide orient="horz" pos="1463"/>
        <p:guide pos="68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ln>
                  <a:noFill/>
                </a:ln>
                <a:solidFill>
                  <a:srgbClr val="0070C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70C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BC48A750-1838-2DD7-B83C-62DA7A9CEA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9000"/>
          </a:blip>
          <a:srcRect l="50365"/>
          <a:stretch>
            <a:fillRect/>
          </a:stretch>
        </p:blipFill>
        <p:spPr>
          <a:xfrm rot="16200000">
            <a:off x="8042080" y="4898234"/>
            <a:ext cx="1441329" cy="2903879"/>
          </a:xfrm>
          <a:custGeom>
            <a:avLst/>
            <a:gdLst>
              <a:gd name="connsiteX0" fmla="*/ 0 w 2747598"/>
              <a:gd name="connsiteY0" fmla="*/ 0 h 5535648"/>
              <a:gd name="connsiteX1" fmla="*/ 2747598 w 2747598"/>
              <a:gd name="connsiteY1" fmla="*/ 0 h 5535648"/>
              <a:gd name="connsiteX2" fmla="*/ 2747598 w 2747598"/>
              <a:gd name="connsiteY2" fmla="*/ 5535648 h 5535648"/>
              <a:gd name="connsiteX3" fmla="*/ 0 w 2747598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7598" h="5535648">
                <a:moveTo>
                  <a:pt x="0" y="0"/>
                </a:moveTo>
                <a:lnTo>
                  <a:pt x="2747598" y="0"/>
                </a:lnTo>
                <a:lnTo>
                  <a:pt x="2747598" y="5535648"/>
                </a:lnTo>
                <a:lnTo>
                  <a:pt x="0" y="5535648"/>
                </a:lnTo>
                <a:close/>
              </a:path>
            </a:pathLst>
          </a:cu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7A5D9D0-BED1-CAC1-0E11-3BC786DEFA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9000"/>
          </a:blip>
          <a:srcRect l="50365" b="40402"/>
          <a:stretch>
            <a:fillRect/>
          </a:stretch>
        </p:blipFill>
        <p:spPr>
          <a:xfrm rot="5400000" flipV="1">
            <a:off x="10653629" y="-155531"/>
            <a:ext cx="1441329" cy="1730663"/>
          </a:xfrm>
          <a:custGeom>
            <a:avLst/>
            <a:gdLst>
              <a:gd name="connsiteX0" fmla="*/ 0 w 1441329"/>
              <a:gd name="connsiteY0" fmla="*/ 0 h 1730663"/>
              <a:gd name="connsiteX1" fmla="*/ 0 w 1441329"/>
              <a:gd name="connsiteY1" fmla="*/ 1730663 h 1730663"/>
              <a:gd name="connsiteX2" fmla="*/ 1441329 w 1441329"/>
              <a:gd name="connsiteY2" fmla="*/ 1730663 h 1730663"/>
              <a:gd name="connsiteX3" fmla="*/ 1441329 w 1441329"/>
              <a:gd name="connsiteY3" fmla="*/ 0 h 173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1329" h="1730663">
                <a:moveTo>
                  <a:pt x="0" y="0"/>
                </a:moveTo>
                <a:lnTo>
                  <a:pt x="0" y="1730663"/>
                </a:lnTo>
                <a:lnTo>
                  <a:pt x="1441329" y="1730663"/>
                </a:lnTo>
                <a:lnTo>
                  <a:pt x="1441329" y="0"/>
                </a:lnTo>
                <a:close/>
              </a:path>
            </a:pathLst>
          </a:cu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1B10F90-A411-F2C7-1E91-2E396D75E0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9000"/>
          </a:blip>
          <a:srcRect l="50365"/>
          <a:stretch>
            <a:fillRect/>
          </a:stretch>
        </p:blipFill>
        <p:spPr>
          <a:xfrm>
            <a:off x="0" y="1484277"/>
            <a:ext cx="2747598" cy="5535648"/>
          </a:xfrm>
          <a:custGeom>
            <a:avLst/>
            <a:gdLst>
              <a:gd name="connsiteX0" fmla="*/ 0 w 2747598"/>
              <a:gd name="connsiteY0" fmla="*/ 0 h 5535648"/>
              <a:gd name="connsiteX1" fmla="*/ 2747598 w 2747598"/>
              <a:gd name="connsiteY1" fmla="*/ 0 h 5535648"/>
              <a:gd name="connsiteX2" fmla="*/ 2747598 w 2747598"/>
              <a:gd name="connsiteY2" fmla="*/ 5535648 h 5535648"/>
              <a:gd name="connsiteX3" fmla="*/ 0 w 2747598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7598" h="5535648">
                <a:moveTo>
                  <a:pt x="0" y="0"/>
                </a:moveTo>
                <a:lnTo>
                  <a:pt x="2747598" y="0"/>
                </a:lnTo>
                <a:lnTo>
                  <a:pt x="2747598" y="5535648"/>
                </a:lnTo>
                <a:lnTo>
                  <a:pt x="0" y="5535648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7150">
            <a:solidFill>
              <a:srgbClr val="FF006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3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ln w="15240">
            <a:solidFill>
              <a:srgbClr val="0062AC"/>
            </a:solidFill>
          </a:ln>
          <a:solidFill>
            <a:srgbClr val="FF75AD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1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B5505B75-2908-0DAA-A6F1-E5FAB78000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9000"/>
          </a:blip>
          <a:srcRect l="50365"/>
          <a:stretch>
            <a:fillRect/>
          </a:stretch>
        </p:blipFill>
        <p:spPr>
          <a:xfrm rot="5400000" flipH="1">
            <a:off x="2663228" y="4944728"/>
            <a:ext cx="1441329" cy="2903879"/>
          </a:xfrm>
          <a:custGeom>
            <a:avLst/>
            <a:gdLst>
              <a:gd name="connsiteX0" fmla="*/ 0 w 2747598"/>
              <a:gd name="connsiteY0" fmla="*/ 0 h 5535648"/>
              <a:gd name="connsiteX1" fmla="*/ 2747598 w 2747598"/>
              <a:gd name="connsiteY1" fmla="*/ 0 h 5535648"/>
              <a:gd name="connsiteX2" fmla="*/ 2747598 w 2747598"/>
              <a:gd name="connsiteY2" fmla="*/ 5535648 h 5535648"/>
              <a:gd name="connsiteX3" fmla="*/ 0 w 2747598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7598" h="5535648">
                <a:moveTo>
                  <a:pt x="0" y="0"/>
                </a:moveTo>
                <a:lnTo>
                  <a:pt x="2747598" y="0"/>
                </a:lnTo>
                <a:lnTo>
                  <a:pt x="2747598" y="5535648"/>
                </a:lnTo>
                <a:lnTo>
                  <a:pt x="0" y="5535648"/>
                </a:lnTo>
                <a:close/>
              </a:path>
            </a:pathLst>
          </a:cu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AA2DF4E-95B7-12D5-86FD-3FEFDC7E3E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9000"/>
          </a:blip>
          <a:srcRect l="50365" b="40402"/>
          <a:stretch>
            <a:fillRect/>
          </a:stretch>
        </p:blipFill>
        <p:spPr>
          <a:xfrm rot="16200000" flipH="1" flipV="1">
            <a:off x="51679" y="-109037"/>
            <a:ext cx="1441329" cy="1730663"/>
          </a:xfrm>
          <a:custGeom>
            <a:avLst/>
            <a:gdLst>
              <a:gd name="connsiteX0" fmla="*/ 0 w 1441329"/>
              <a:gd name="connsiteY0" fmla="*/ 0 h 1730663"/>
              <a:gd name="connsiteX1" fmla="*/ 0 w 1441329"/>
              <a:gd name="connsiteY1" fmla="*/ 1730663 h 1730663"/>
              <a:gd name="connsiteX2" fmla="*/ 1441329 w 1441329"/>
              <a:gd name="connsiteY2" fmla="*/ 1730663 h 1730663"/>
              <a:gd name="connsiteX3" fmla="*/ 1441329 w 1441329"/>
              <a:gd name="connsiteY3" fmla="*/ 0 h 173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1329" h="1730663">
                <a:moveTo>
                  <a:pt x="0" y="0"/>
                </a:moveTo>
                <a:lnTo>
                  <a:pt x="0" y="1730663"/>
                </a:lnTo>
                <a:lnTo>
                  <a:pt x="1441329" y="1730663"/>
                </a:lnTo>
                <a:lnTo>
                  <a:pt x="1441329" y="0"/>
                </a:lnTo>
                <a:close/>
              </a:path>
            </a:pathLst>
          </a:cu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F932E91-82B9-873C-1EB7-D298373F21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9000"/>
          </a:blip>
          <a:srcRect l="50365"/>
          <a:stretch>
            <a:fillRect/>
          </a:stretch>
        </p:blipFill>
        <p:spPr>
          <a:xfrm flipH="1">
            <a:off x="9290549" y="1530771"/>
            <a:ext cx="3004743" cy="5535648"/>
          </a:xfrm>
          <a:custGeom>
            <a:avLst/>
            <a:gdLst>
              <a:gd name="connsiteX0" fmla="*/ 0 w 2747598"/>
              <a:gd name="connsiteY0" fmla="*/ 0 h 5535648"/>
              <a:gd name="connsiteX1" fmla="*/ 2747598 w 2747598"/>
              <a:gd name="connsiteY1" fmla="*/ 0 h 5535648"/>
              <a:gd name="connsiteX2" fmla="*/ 2747598 w 2747598"/>
              <a:gd name="connsiteY2" fmla="*/ 5535648 h 5535648"/>
              <a:gd name="connsiteX3" fmla="*/ 0 w 2747598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7598" h="5535648">
                <a:moveTo>
                  <a:pt x="0" y="0"/>
                </a:moveTo>
                <a:lnTo>
                  <a:pt x="2747598" y="0"/>
                </a:lnTo>
                <a:lnTo>
                  <a:pt x="2747598" y="5535648"/>
                </a:lnTo>
                <a:lnTo>
                  <a:pt x="0" y="5535648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57150">
            <a:solidFill>
              <a:srgbClr val="FF006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3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ln w="15240">
            <a:solidFill>
              <a:srgbClr val="0070C0"/>
            </a:solidFill>
          </a:ln>
          <a:solidFill>
            <a:srgbClr val="FF75AD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1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403" y="664075"/>
            <a:ext cx="9179719" cy="4201843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it-IT" sz="7200" dirty="0">
                <a:ln w="19050">
                  <a:solidFill>
                    <a:srgbClr val="00B0F0"/>
                  </a:solidFill>
                </a:ln>
                <a:solidFill>
                  <a:srgbClr val="FF75AD"/>
                </a:solidFill>
              </a:rPr>
              <a:t>R</a:t>
            </a:r>
            <a:r>
              <a:rPr lang="it-IT" dirty="0">
                <a:ln w="19050">
                  <a:solidFill>
                    <a:srgbClr val="00B0F0"/>
                  </a:solidFill>
                </a:ln>
                <a:solidFill>
                  <a:srgbClr val="FF75AD"/>
                </a:solidFill>
              </a:rPr>
              <a:t>OSARIO </a:t>
            </a:r>
            <a:r>
              <a:rPr lang="it-IT" dirty="0">
                <a:ln w="19050">
                  <a:solidFill>
                    <a:srgbClr val="00B0F0"/>
                  </a:solidFill>
                </a:ln>
              </a:rPr>
              <a:t>ALLA </a:t>
            </a:r>
            <a:r>
              <a:rPr lang="it-IT" sz="7200" dirty="0">
                <a:ln w="19050">
                  <a:solidFill>
                    <a:srgbClr val="00B0F0"/>
                  </a:solidFill>
                </a:ln>
              </a:rPr>
              <a:t>T</a:t>
            </a:r>
            <a:r>
              <a:rPr lang="it-IT" dirty="0">
                <a:ln w="19050">
                  <a:solidFill>
                    <a:srgbClr val="00B0F0"/>
                  </a:solidFill>
                </a:ln>
              </a:rPr>
              <a:t>ENEREZZA </a:t>
            </a:r>
            <a:r>
              <a:rPr lang="it-IT" sz="7200" dirty="0">
                <a:ln w="19050">
                  <a:solidFill>
                    <a:srgbClr val="00B0F0"/>
                  </a:solidFill>
                </a:ln>
              </a:rPr>
              <a:t>D</a:t>
            </a:r>
            <a:r>
              <a:rPr lang="it-IT" dirty="0">
                <a:ln w="19050">
                  <a:solidFill>
                    <a:srgbClr val="00B0F0"/>
                  </a:solidFill>
                </a:ln>
              </a:rPr>
              <a:t>IVINA </a:t>
            </a:r>
            <a:endParaRPr lang="it-IT" dirty="0">
              <a:ln w="19050">
                <a:solidFill>
                  <a:srgbClr val="00B0F0"/>
                </a:solidFill>
              </a:ln>
              <a:solidFill>
                <a:srgbClr val="FF75AD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8248" l="806" r="84932">
                        <a14:foregroundMark x1="10798" y1="51201" x2="18533" y2="92472"/>
                        <a14:foregroundMark x1="18533" y1="92472" x2="67123" y2="96042"/>
                        <a14:foregroundMark x1="1048" y1="56457" x2="10717" y2="94095"/>
                        <a14:foregroundMark x1="10717" y1="94095" x2="19903" y2="93640"/>
                        <a14:foregroundMark x1="3384" y1="52498" x2="5721" y2="87541"/>
                        <a14:foregroundMark x1="5721" y1="87541" x2="8783" y2="93186"/>
                        <a14:foregroundMark x1="2740" y1="56262" x2="4754" y2="98897"/>
                        <a14:foregroundMark x1="4754" y1="98897" x2="37953" y2="99221"/>
                        <a14:foregroundMark x1="37953" y1="99221" x2="17808" y2="98118"/>
                        <a14:foregroundMark x1="17808" y1="98118" x2="41982" y2="94938"/>
                        <a14:foregroundMark x1="41982" y1="94938" x2="59388" y2="97145"/>
                        <a14:foregroundMark x1="1370" y1="55354" x2="967" y2="96820"/>
                        <a14:foregroundMark x1="967" y1="96820" x2="886" y2="84945"/>
                        <a14:foregroundMark x1="886" y1="84945" x2="1370" y2="83971"/>
                        <a14:foregroundMark x1="61402" y1="92083" x2="68171" y2="98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23" t="3171" r="6617" b="633"/>
          <a:stretch/>
        </p:blipFill>
        <p:spPr>
          <a:xfrm rot="21423861">
            <a:off x="200647" y="735817"/>
            <a:ext cx="2922964" cy="473632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0851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941" y="1639979"/>
            <a:ext cx="7724322" cy="4460692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4000" spc="80" dirty="0">
                <a:solidFill>
                  <a:srgbClr val="FF0000"/>
                </a:solidFill>
                <a:highlight>
                  <a:srgbClr val="FFFF00"/>
                </a:highlight>
                <a:latin typeface="Franklin Gothic Demi" panose="020B0703020102020204" pitchFamily="34" charset="0"/>
                <a:ea typeface="+mj-ea"/>
                <a:cs typeface="+mj-cs"/>
              </a:rPr>
              <a:t>S</a:t>
            </a: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ignore, apri i nostri cuori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 illumina le nostre menti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perché possiamo accogliere il tuo Amore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 la tua Tenerezza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 corrispondere con tutto il nostro essere.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cap="small" dirty="0">
              <a:solidFill>
                <a:srgbClr val="0062AC"/>
              </a:solidFill>
            </a:endParaRP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– Gloria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dirty="0">
              <a:solidFill>
                <a:srgbClr val="0070C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0C3125-FB37-54FC-F33E-AECD600A2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r="21312"/>
          <a:stretch/>
        </p:blipFill>
        <p:spPr>
          <a:xfrm rot="21028863">
            <a:off x="-142911" y="1037611"/>
            <a:ext cx="3617054" cy="50236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04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73113"/>
            <a:ext cx="10594268" cy="586399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635D5C-6B36-4157-8AF9-7C617718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8" t="28106" r="24566" b="8250"/>
          <a:stretch/>
        </p:blipFill>
        <p:spPr>
          <a:xfrm>
            <a:off x="697623" y="707310"/>
            <a:ext cx="4175828" cy="56053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2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551" y="452606"/>
            <a:ext cx="5510077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3200" cap="small" dirty="0">
                <a:solidFill>
                  <a:srgbClr val="CB272C"/>
                </a:solidFill>
              </a:rPr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0" y="1366209"/>
            <a:ext cx="7886775" cy="5305536"/>
          </a:xfrm>
        </p:spPr>
        <p:txBody>
          <a:bodyPr/>
          <a:lstStyle/>
          <a:p>
            <a:pPr marL="0" indent="0">
              <a:lnSpc>
                <a:spcPts val="27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della tenerezza, </a:t>
            </a:r>
            <a:br>
              <a:rPr lang="it-IT" sz="3200" spc="50" dirty="0">
                <a:solidFill>
                  <a:srgbClr val="0070C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che avvolge di pazienza e di misericordia,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aiutaci</a:t>
            </a:r>
            <a:r>
              <a:rPr lang="it-IT" sz="2700" spc="50" dirty="0">
                <a:solidFill>
                  <a:srgbClr val="002060"/>
                </a:solidFill>
              </a:rPr>
              <a:t> a bruciare tristezze,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impazienze e rigidità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di chi non conosce appartenenza.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Intercedi </a:t>
            </a:r>
            <a:br>
              <a:rPr lang="it-IT" sz="3200" spc="50" dirty="0">
                <a:solidFill>
                  <a:srgbClr val="0070C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presso tuo Figlio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perché siano agili le nostre mani,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 nostri piedi e i nostri cuori: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edificheremo</a:t>
            </a:r>
            <a:r>
              <a:rPr lang="it-IT" sz="2700" spc="50" dirty="0">
                <a:solidFill>
                  <a:srgbClr val="002060"/>
                </a:solidFill>
              </a:rPr>
              <a:t>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la Chiesa con la verità nella carità.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</a:t>
            </a:r>
            <a:r>
              <a:rPr lang="it-IT" sz="2700" spc="50" dirty="0">
                <a:solidFill>
                  <a:srgbClr val="002060"/>
                </a:solidFill>
              </a:rPr>
              <a:t>, saremo il Popolo di Dio,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pellegrinante verso il Regno. Amen. </a:t>
            </a:r>
          </a:p>
          <a:p>
            <a:pPr marL="0" indent="0">
              <a:lnSpc>
                <a:spcPts val="2700"/>
              </a:lnSpc>
              <a:spcBef>
                <a:spcPts val="1600"/>
              </a:spcBef>
              <a:buNone/>
            </a:pPr>
            <a:r>
              <a:rPr lang="it-IT" sz="2700" b="0" spc="50" dirty="0">
                <a:solidFill>
                  <a:srgbClr val="002060"/>
                </a:solidFill>
                <a:latin typeface="Affair" panose="02000503000000020002" pitchFamily="50" charset="0"/>
              </a:rPr>
              <a:t>				(Papa Francesco)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E89A2A2-92EC-2D48-8278-30E677AEE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8248" l="806" r="84932">
                        <a14:foregroundMark x1="10798" y1="51201" x2="18533" y2="92472"/>
                        <a14:foregroundMark x1="18533" y1="92472" x2="67123" y2="96042"/>
                        <a14:foregroundMark x1="1048" y1="56457" x2="10717" y2="94095"/>
                        <a14:foregroundMark x1="10717" y1="94095" x2="19903" y2="93640"/>
                        <a14:foregroundMark x1="3384" y1="52498" x2="5721" y2="87541"/>
                        <a14:foregroundMark x1="5721" y1="87541" x2="8783" y2="93186"/>
                        <a14:foregroundMark x1="2740" y1="56262" x2="4754" y2="98897"/>
                        <a14:foregroundMark x1="4754" y1="98897" x2="37953" y2="99221"/>
                        <a14:foregroundMark x1="37953" y1="99221" x2="17808" y2="98118"/>
                        <a14:foregroundMark x1="17808" y1="98118" x2="41982" y2="94938"/>
                        <a14:foregroundMark x1="41982" y1="94938" x2="59388" y2="97145"/>
                        <a14:foregroundMark x1="1370" y1="55354" x2="967" y2="96820"/>
                        <a14:foregroundMark x1="967" y1="96820" x2="886" y2="84945"/>
                        <a14:foregroundMark x1="886" y1="84945" x2="1370" y2="83971"/>
                        <a14:foregroundMark x1="61402" y1="92083" x2="68171" y2="98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23" t="3171" r="6617" b="633"/>
          <a:stretch/>
        </p:blipFill>
        <p:spPr>
          <a:xfrm rot="21423861">
            <a:off x="294640" y="742999"/>
            <a:ext cx="3027680" cy="490600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4704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t="3326" r="6180" b="9695"/>
          <a:stretch/>
        </p:blipFill>
        <p:spPr>
          <a:xfrm rot="21088493">
            <a:off x="137985" y="1135257"/>
            <a:ext cx="3548561" cy="4928525"/>
          </a:xfrm>
          <a:prstGeom prst="ellipse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3869117" y="563994"/>
            <a:ext cx="5696050" cy="4182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Terza meditazione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0" y="1638300"/>
            <a:ext cx="7812457" cy="4661279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Dio ti rinnoverà con il suo amore.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700" dirty="0"/>
              <a:t>Il Signore tuo Dio in mezzo a te </a:t>
            </a:r>
            <a:br>
              <a:rPr lang="it-IT" sz="2700" dirty="0"/>
            </a:br>
            <a:r>
              <a:rPr lang="it-IT" sz="2700" dirty="0"/>
              <a:t>è un salvatore potente. </a:t>
            </a:r>
          </a:p>
          <a:p>
            <a:pPr marL="0" indent="0">
              <a:buNone/>
              <a:tabLst>
                <a:tab pos="7805738" algn="r"/>
              </a:tabLst>
            </a:pPr>
            <a:r>
              <a:rPr lang="it-IT" sz="2700" dirty="0"/>
              <a:t>Esulterà di gioia per te, </a:t>
            </a:r>
            <a:br>
              <a:rPr lang="it-IT" sz="2700" dirty="0"/>
            </a:br>
            <a:r>
              <a:rPr lang="it-IT" sz="2700" dirty="0"/>
              <a:t>ti rinnoverà con il suo amore, </a:t>
            </a:r>
            <a:br>
              <a:rPr lang="it-IT" sz="2700" dirty="0"/>
            </a:br>
            <a:r>
              <a:rPr lang="it-IT" sz="2700" dirty="0"/>
              <a:t>si rallegrerà per te con grida di gioia, </a:t>
            </a:r>
            <a:br>
              <a:rPr lang="it-IT" sz="2700" dirty="0"/>
            </a:br>
            <a:r>
              <a:rPr lang="it-IT" sz="2700" dirty="0"/>
              <a:t>come nei giorni di festa. </a:t>
            </a:r>
          </a:p>
          <a:p>
            <a:pPr marL="0" indent="0">
              <a:spcBef>
                <a:spcPts val="400"/>
              </a:spcBef>
              <a:buNone/>
              <a:tabLst>
                <a:tab pos="7805738" algn="r"/>
              </a:tabLst>
            </a:pPr>
            <a:r>
              <a:rPr lang="it-IT" sz="2700" dirty="0"/>
              <a:t>Ho allontanato da te il male, </a:t>
            </a:r>
            <a:br>
              <a:rPr lang="it-IT" sz="2700" dirty="0"/>
            </a:br>
            <a:r>
              <a:rPr lang="it-IT" sz="2700" dirty="0"/>
              <a:t>perché tu non abbia a subirne la vergogna. </a:t>
            </a:r>
            <a:br>
              <a:rPr lang="it-IT" sz="2700" dirty="0"/>
            </a:br>
            <a:br>
              <a:rPr lang="it-IT" sz="2700" dirty="0"/>
            </a:br>
            <a:r>
              <a:rPr lang="it-IT" sz="2700" dirty="0">
                <a:solidFill>
                  <a:srgbClr val="FF0066"/>
                </a:solidFill>
              </a:rPr>
              <a:t>▼</a:t>
            </a:r>
          </a:p>
        </p:txBody>
      </p:sp>
    </p:spTree>
    <p:extLst>
      <p:ext uri="{BB962C8B-B14F-4D97-AF65-F5344CB8AC3E}">
        <p14:creationId xmlns:p14="http://schemas.microsoft.com/office/powerpoint/2010/main" val="5907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r="19864"/>
          <a:stretch/>
        </p:blipFill>
        <p:spPr>
          <a:xfrm rot="21302382">
            <a:off x="154759" y="982231"/>
            <a:ext cx="3685721" cy="5119024"/>
          </a:xfrm>
          <a:prstGeom prst="ellipse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4250116" y="563994"/>
            <a:ext cx="7484683" cy="4182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… Terza meditazione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0" y="1638300"/>
            <a:ext cx="7812457" cy="4661279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700" dirty="0"/>
              <a:t>Ecco, in quel tempo io sterminerò </a:t>
            </a:r>
            <a:br>
              <a:rPr lang="it-IT" sz="2700" dirty="0"/>
            </a:br>
            <a:r>
              <a:rPr lang="it-IT" sz="2700" dirty="0"/>
              <a:t>tutti i tuoi oppressori. </a:t>
            </a:r>
          </a:p>
          <a:p>
            <a:pPr marL="0" indent="0">
              <a:buNone/>
              <a:tabLst>
                <a:tab pos="7805738" algn="r"/>
              </a:tabLst>
            </a:pPr>
            <a:r>
              <a:rPr lang="it-IT" sz="2700" dirty="0"/>
              <a:t>Soccorrerò gli zoppicanti, radunerò i dispersi, </a:t>
            </a:r>
            <a:br>
              <a:rPr lang="it-IT" sz="2700" dirty="0"/>
            </a:br>
            <a:r>
              <a:rPr lang="it-IT" sz="2700" dirty="0"/>
              <a:t>li porrò in lode e fama dovunque sulla terra </a:t>
            </a:r>
            <a:br>
              <a:rPr lang="it-IT" sz="2700" dirty="0"/>
            </a:br>
            <a:r>
              <a:rPr lang="it-IT" sz="2700" dirty="0"/>
              <a:t>sono stati oggetto di vergogna. </a:t>
            </a:r>
          </a:p>
          <a:p>
            <a:pPr marL="0" indent="0">
              <a:buNone/>
              <a:tabLst>
                <a:tab pos="7805738" algn="r"/>
              </a:tabLst>
            </a:pPr>
            <a:r>
              <a:rPr lang="it-IT" sz="2700" dirty="0"/>
              <a:t>In quel tempo io vi guiderò, </a:t>
            </a:r>
            <a:br>
              <a:rPr lang="it-IT" sz="2700" dirty="0"/>
            </a:br>
            <a:r>
              <a:rPr lang="it-IT" sz="2700" dirty="0"/>
              <a:t>in quel tempo vi radunerò e vi darò fama </a:t>
            </a:r>
            <a:br>
              <a:rPr lang="it-IT" sz="2700" dirty="0"/>
            </a:br>
            <a:r>
              <a:rPr lang="it-IT" sz="2700" dirty="0"/>
              <a:t>e lode fra tutti i popoli della terra, </a:t>
            </a:r>
            <a:br>
              <a:rPr lang="it-IT" sz="2700" dirty="0"/>
            </a:br>
            <a:r>
              <a:rPr lang="it-IT" sz="2700" dirty="0"/>
              <a:t>quando, davanti ai vostri occhi, </a:t>
            </a:r>
            <a:br>
              <a:rPr lang="it-IT" sz="2700" dirty="0"/>
            </a:br>
            <a:r>
              <a:rPr lang="it-IT" sz="2700" dirty="0"/>
              <a:t>ristabilirò le vostre sorti, dice il Signore. </a:t>
            </a:r>
            <a:br>
              <a:rPr lang="it-IT" sz="2700" dirty="0"/>
            </a:br>
            <a:r>
              <a:rPr lang="it-IT" sz="2400" b="0" dirty="0"/>
              <a:t>(Sofonia 3,17-20)</a:t>
            </a:r>
            <a:endParaRPr lang="it-IT" sz="2800" b="0" i="1" dirty="0">
              <a:solidFill>
                <a:srgbClr val="0070C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748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chia carta pergamena in bianco e penna piuma su sfondo bianco.  illustrazione | Vettore Premium">
            <a:extLst>
              <a:ext uri="{FF2B5EF4-FFF2-40B4-BE49-F238E27FC236}">
                <a16:creationId xmlns:a16="http://schemas.microsoft.com/office/drawing/2014/main" id="{2FE86144-F53F-A3AA-C123-5A02ECE92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867" l="9904" r="91853">
                        <a14:foregroundMark x1="91853" y1="26578" x2="90256" y2="33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668">
            <a:off x="-1209119" y="-597478"/>
            <a:ext cx="3695666" cy="35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656805-CD78-CBBF-1BC3-B6A2B5FF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323" y="633520"/>
            <a:ext cx="8952465" cy="654953"/>
          </a:xfrm>
        </p:spPr>
        <p:txBody>
          <a:bodyPr/>
          <a:lstStyle/>
          <a:p>
            <a:pPr algn="l"/>
            <a:r>
              <a:rPr lang="it-IT" sz="3200" i="1" dirty="0"/>
              <a:t>Dalla lettera del Padre: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487" y="1417320"/>
            <a:ext cx="10698138" cy="4969085"/>
          </a:xfrm>
        </p:spPr>
        <p:txBody>
          <a:bodyPr/>
          <a:lstStyle/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3489325" algn="l"/>
                <a:tab pos="9952038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Ti offro più di quanto possa mai darti il tuo padre terreno…	</a:t>
            </a:r>
            <a:r>
              <a:rPr lang="it-IT" sz="2400" b="0" dirty="0">
                <a:latin typeface="Franklin Gothic Medium" panose="020B0603020102020204" pitchFamily="34" charset="0"/>
              </a:rPr>
              <a:t>(Mt 7,11)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3489325" algn="l"/>
                <a:tab pos="9952038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Poiché io sono il Padre perfetto… 	</a:t>
            </a:r>
            <a:r>
              <a:rPr lang="it-IT" sz="2400" b="0" dirty="0">
                <a:solidFill>
                  <a:srgbClr val="FF0000"/>
                </a:solidFill>
              </a:rPr>
              <a:t>(Mt 5,48</a:t>
            </a: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3489325" algn="l"/>
                <a:tab pos="9952038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Ogni dono perfetto che ricevi proviene dalla mia mano… 	</a:t>
            </a:r>
            <a:r>
              <a:rPr lang="it-IT" sz="2400" b="0" dirty="0"/>
              <a:t>(</a:t>
            </a:r>
            <a:r>
              <a:rPr lang="it-IT" sz="2400" b="0" dirty="0" err="1"/>
              <a:t>Gc</a:t>
            </a:r>
            <a:r>
              <a:rPr lang="it-IT" sz="2400" b="0" dirty="0"/>
              <a:t> 1,17)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3489325" algn="l"/>
                <a:tab pos="9952038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Perché provvedo a tutto ciò di cui hai bisogno… 	</a:t>
            </a:r>
            <a:r>
              <a:rPr lang="it-IT" sz="2400" b="0" dirty="0">
                <a:solidFill>
                  <a:srgbClr val="FF0000"/>
                </a:solidFill>
              </a:rPr>
              <a:t>(Mt 6,31-33)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332038" algn="l"/>
                <a:tab pos="9952038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I miei progetti per il tuo futuro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	sono sempre stati pieni di speranza… 	</a:t>
            </a:r>
            <a:r>
              <a:rPr lang="it-IT" sz="2400" b="0" dirty="0"/>
              <a:t>(</a:t>
            </a:r>
            <a:r>
              <a:rPr lang="it-IT" sz="2400" b="0" dirty="0" err="1"/>
              <a:t>Ger</a:t>
            </a:r>
            <a:r>
              <a:rPr lang="it-IT" sz="2400" b="0" dirty="0"/>
              <a:t> 29,11)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3489325" algn="l"/>
                <a:tab pos="9952038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Perché ti amo di un amore eterno… 	</a:t>
            </a:r>
            <a:r>
              <a:rPr lang="it-IT" sz="2400" b="0" dirty="0">
                <a:solidFill>
                  <a:srgbClr val="FF0000"/>
                </a:solidFill>
              </a:rPr>
              <a:t>(</a:t>
            </a:r>
            <a:r>
              <a:rPr lang="it-IT" sz="2400" b="0" dirty="0" err="1">
                <a:solidFill>
                  <a:srgbClr val="FF0000"/>
                </a:solidFill>
              </a:rPr>
              <a:t>Ger</a:t>
            </a:r>
            <a:r>
              <a:rPr lang="it-IT" sz="2400" b="0" dirty="0">
                <a:solidFill>
                  <a:srgbClr val="FF0000"/>
                </a:solidFill>
              </a:rPr>
              <a:t> 31,3)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3489325" algn="l"/>
                <a:tab pos="9952038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I miei pensieri per te sono più numerosi della sabbia…</a:t>
            </a:r>
            <a:r>
              <a:rPr lang="it-IT" sz="2400" b="0" dirty="0"/>
              <a:t> (</a:t>
            </a:r>
            <a:r>
              <a:rPr lang="it-IT" sz="2400" b="0" spc="-150" dirty="0"/>
              <a:t>Sal 139,17-18</a:t>
            </a:r>
            <a:r>
              <a:rPr lang="it-IT" sz="2400" b="0" dirty="0"/>
              <a:t>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332038" algn="l"/>
                <a:tab pos="9952038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Esulterò di gioia nel conoscerti, </a:t>
            </a:r>
            <a:b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</a:b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	mi rallegrerò per te con grida di gioia… 	</a:t>
            </a:r>
            <a:r>
              <a:rPr lang="it-IT" sz="2400" b="0" dirty="0">
                <a:solidFill>
                  <a:srgbClr val="FF0000"/>
                </a:solidFill>
              </a:rPr>
              <a:t>(So 3,17)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3489325" algn="l"/>
                <a:tab pos="9952038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Non cesserò mai di farti del bene… 	</a:t>
            </a:r>
            <a:r>
              <a:rPr lang="it-IT" sz="2400" b="0" dirty="0"/>
              <a:t>(</a:t>
            </a:r>
            <a:r>
              <a:rPr lang="it-IT" sz="2400" b="0" dirty="0" err="1"/>
              <a:t>Ger</a:t>
            </a:r>
            <a:r>
              <a:rPr lang="it-IT" sz="2400" b="0" dirty="0"/>
              <a:t> 32,40)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3489325" algn="l"/>
                <a:tab pos="9952038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Perché tu appartieni a me, e sei il mio tesoro particolare… 	</a:t>
            </a:r>
            <a:r>
              <a:rPr lang="it-IT" sz="2400" b="0" dirty="0">
                <a:solidFill>
                  <a:srgbClr val="FF0000"/>
                </a:solidFill>
              </a:rPr>
              <a:t>(Es 19,5)</a:t>
            </a:r>
          </a:p>
        </p:txBody>
      </p:sp>
    </p:spTree>
    <p:extLst>
      <p:ext uri="{BB962C8B-B14F-4D97-AF65-F5344CB8AC3E}">
        <p14:creationId xmlns:p14="http://schemas.microsoft.com/office/powerpoint/2010/main" val="6292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1519" y="1639979"/>
            <a:ext cx="7339743" cy="4460692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4000" spc="80" dirty="0">
                <a:solidFill>
                  <a:srgbClr val="FF0000"/>
                </a:solidFill>
                <a:highlight>
                  <a:srgbClr val="FFFF00"/>
                </a:highlight>
                <a:latin typeface="Franklin Gothic Demi" panose="020B0703020102020204" pitchFamily="34" charset="0"/>
                <a:ea typeface="+mj-ea"/>
                <a:cs typeface="+mj-cs"/>
              </a:rPr>
              <a:t>M</a:t>
            </a: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anda, Signore,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il tuo Santo Spirito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perché ci guidi alla verità tutta intera e, rinnovati dalla tua grazia,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possiamo cantare le tue lodi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per tutta l’eternità. </a:t>
            </a:r>
            <a:endParaRPr lang="it-IT" sz="2800" cap="small" dirty="0">
              <a:solidFill>
                <a:srgbClr val="0062AC"/>
              </a:solidFill>
            </a:endParaRP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– Gloria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dirty="0">
              <a:solidFill>
                <a:srgbClr val="0070C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0C3125-FB37-54FC-F33E-AECD600A2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r="1351"/>
          <a:stretch/>
        </p:blipFill>
        <p:spPr>
          <a:xfrm rot="21028863">
            <a:off x="533976" y="905986"/>
            <a:ext cx="3617054" cy="50236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23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73113"/>
            <a:ext cx="10594268" cy="586399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635D5C-6B36-4157-8AF9-7C617718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brightnessContrast bright="2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9" t="5737" r="4308" b="5101"/>
          <a:stretch/>
        </p:blipFill>
        <p:spPr>
          <a:xfrm>
            <a:off x="697623" y="707310"/>
            <a:ext cx="3946333" cy="52972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5156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551" y="452606"/>
            <a:ext cx="5510077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3200" cap="small" dirty="0">
                <a:solidFill>
                  <a:srgbClr val="CB272C"/>
                </a:solidFill>
              </a:rPr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0" y="1366209"/>
            <a:ext cx="7886775" cy="5305536"/>
          </a:xfrm>
        </p:spPr>
        <p:txBody>
          <a:bodyPr/>
          <a:lstStyle/>
          <a:p>
            <a:pPr marL="0" indent="0">
              <a:lnSpc>
                <a:spcPts val="27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della tenerezza, </a:t>
            </a:r>
            <a:br>
              <a:rPr lang="it-IT" sz="3200" spc="50" dirty="0">
                <a:solidFill>
                  <a:srgbClr val="0070C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che avvolge di pazienza e di misericordia,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aiutaci</a:t>
            </a:r>
            <a:r>
              <a:rPr lang="it-IT" sz="2700" spc="50" dirty="0">
                <a:solidFill>
                  <a:srgbClr val="002060"/>
                </a:solidFill>
              </a:rPr>
              <a:t> a bruciare tristezze,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impazienze e rigidità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di chi non conosce appartenenza.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Intercedi </a:t>
            </a:r>
            <a:br>
              <a:rPr lang="it-IT" sz="3200" spc="50" dirty="0">
                <a:solidFill>
                  <a:srgbClr val="0070C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presso tuo Figlio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perché siano agili le nostre mani,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 nostri piedi e i nostri cuori: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edificheremo</a:t>
            </a:r>
            <a:r>
              <a:rPr lang="it-IT" sz="2700" spc="50" dirty="0">
                <a:solidFill>
                  <a:srgbClr val="002060"/>
                </a:solidFill>
              </a:rPr>
              <a:t>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la Chiesa con la verità nella carità.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</a:t>
            </a:r>
            <a:r>
              <a:rPr lang="it-IT" sz="2700" spc="50" dirty="0">
                <a:solidFill>
                  <a:srgbClr val="002060"/>
                </a:solidFill>
              </a:rPr>
              <a:t>, saremo il Popolo di Dio,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pellegrinante verso il Regno. Amen. </a:t>
            </a:r>
          </a:p>
          <a:p>
            <a:pPr marL="0" indent="0">
              <a:lnSpc>
                <a:spcPts val="2700"/>
              </a:lnSpc>
              <a:spcBef>
                <a:spcPts val="1600"/>
              </a:spcBef>
              <a:buNone/>
            </a:pPr>
            <a:r>
              <a:rPr lang="it-IT" sz="2700" b="0" spc="50" dirty="0">
                <a:solidFill>
                  <a:srgbClr val="002060"/>
                </a:solidFill>
                <a:latin typeface="Affair" panose="02000503000000020002" pitchFamily="50" charset="0"/>
              </a:rPr>
              <a:t>				(Papa Francesco)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E89A2A2-92EC-2D48-8278-30E677AEE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8248" l="806" r="84932">
                        <a14:foregroundMark x1="10798" y1="51201" x2="18533" y2="92472"/>
                        <a14:foregroundMark x1="18533" y1="92472" x2="67123" y2="96042"/>
                        <a14:foregroundMark x1="1048" y1="56457" x2="10717" y2="94095"/>
                        <a14:foregroundMark x1="10717" y1="94095" x2="19903" y2="93640"/>
                        <a14:foregroundMark x1="3384" y1="52498" x2="5721" y2="87541"/>
                        <a14:foregroundMark x1="5721" y1="87541" x2="8783" y2="93186"/>
                        <a14:foregroundMark x1="2740" y1="56262" x2="4754" y2="98897"/>
                        <a14:foregroundMark x1="4754" y1="98897" x2="37953" y2="99221"/>
                        <a14:foregroundMark x1="37953" y1="99221" x2="17808" y2="98118"/>
                        <a14:foregroundMark x1="17808" y1="98118" x2="41982" y2="94938"/>
                        <a14:foregroundMark x1="41982" y1="94938" x2="59388" y2="97145"/>
                        <a14:foregroundMark x1="1370" y1="55354" x2="967" y2="96820"/>
                        <a14:foregroundMark x1="967" y1="96820" x2="886" y2="84945"/>
                        <a14:foregroundMark x1="886" y1="84945" x2="1370" y2="83971"/>
                        <a14:foregroundMark x1="61402" y1="92083" x2="68171" y2="98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23" t="3171" r="6617" b="633"/>
          <a:stretch/>
        </p:blipFill>
        <p:spPr>
          <a:xfrm rot="21423861">
            <a:off x="294640" y="742999"/>
            <a:ext cx="3027680" cy="490600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052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3524200" y="563994"/>
            <a:ext cx="5696050" cy="4182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Quarta meditazione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160" y="1356805"/>
            <a:ext cx="7348907" cy="5480240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Buono è il Signore verso tutti.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700" dirty="0"/>
              <a:t>la sua tenerezza si espande su tutte le creature.</a:t>
            </a:r>
          </a:p>
          <a:p>
            <a:pPr marL="0" indent="0">
              <a:spcBef>
                <a:spcPts val="400"/>
              </a:spcBef>
              <a:buNone/>
              <a:tabLst>
                <a:tab pos="7805738" algn="r"/>
              </a:tabLst>
            </a:pPr>
            <a:r>
              <a:rPr lang="it-IT" sz="2700" dirty="0"/>
              <a:t>Ti lodino, Signore, tutte le tue opere </a:t>
            </a:r>
            <a:br>
              <a:rPr lang="it-IT" sz="2700" dirty="0"/>
            </a:br>
            <a:r>
              <a:rPr lang="it-IT" sz="2700" dirty="0"/>
              <a:t>e ti benedicano i tuoi fedeli.  (</a:t>
            </a:r>
            <a:r>
              <a:rPr lang="it-IT" sz="2400" b="0" dirty="0"/>
              <a:t>Sal144,9)</a:t>
            </a:r>
          </a:p>
          <a:p>
            <a:pPr marL="0" indent="0">
              <a:spcBef>
                <a:spcPts val="400"/>
              </a:spcBef>
              <a:buNone/>
              <a:tabLst>
                <a:tab pos="7805738" algn="r"/>
              </a:tabLst>
            </a:pPr>
            <a:r>
              <a:rPr lang="it-IT" sz="2700" dirty="0"/>
              <a:t>Il Signore sostiene quelli che vacillano </a:t>
            </a:r>
            <a:br>
              <a:rPr lang="it-IT" sz="2700" dirty="0"/>
            </a:br>
            <a:r>
              <a:rPr lang="it-IT" sz="2700" dirty="0"/>
              <a:t>e rialza chiunque è caduto.</a:t>
            </a:r>
          </a:p>
          <a:p>
            <a:pPr marL="0" indent="0">
              <a:spcBef>
                <a:spcPts val="400"/>
              </a:spcBef>
              <a:buNone/>
              <a:tabLst>
                <a:tab pos="7805738" algn="r"/>
              </a:tabLst>
            </a:pPr>
            <a:r>
              <a:rPr lang="it-IT" sz="2700" dirty="0"/>
              <a:t>Gli occhi di tutti sono rivolti a te </a:t>
            </a:r>
            <a:br>
              <a:rPr lang="it-IT" sz="2700" dirty="0"/>
            </a:br>
            <a:r>
              <a:rPr lang="it-IT" sz="2700" dirty="0"/>
              <a:t>in attesa e tu provvedi loro il cibo a suo tempo.</a:t>
            </a:r>
          </a:p>
          <a:p>
            <a:pPr marL="0" indent="0">
              <a:spcBef>
                <a:spcPts val="400"/>
              </a:spcBef>
              <a:buNone/>
              <a:tabLst>
                <a:tab pos="7805738" algn="r"/>
              </a:tabLst>
            </a:pPr>
            <a:r>
              <a:rPr lang="it-IT" sz="2700" dirty="0"/>
              <a:t>Tu apri la tua mano e sazi la fame </a:t>
            </a:r>
            <a:br>
              <a:rPr lang="it-IT" sz="2700" dirty="0"/>
            </a:br>
            <a:r>
              <a:rPr lang="it-IT" sz="2700" dirty="0"/>
              <a:t>di ogni vivente. </a:t>
            </a:r>
          </a:p>
          <a:p>
            <a:pPr marL="0" indent="0">
              <a:spcBef>
                <a:spcPts val="400"/>
              </a:spcBef>
              <a:buNone/>
              <a:tabLst>
                <a:tab pos="7805738" algn="r"/>
              </a:tabLst>
            </a:pPr>
            <a:r>
              <a:rPr lang="it-IT" sz="2400" b="0" dirty="0"/>
              <a:t>(Sal 144,14-16)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6EE2FF-216A-7889-16AD-94F4C5A27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6" r="27092"/>
          <a:stretch/>
        </p:blipFill>
        <p:spPr bwMode="auto">
          <a:xfrm rot="21229456">
            <a:off x="226474" y="982230"/>
            <a:ext cx="3498838" cy="50070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49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4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442" y="1463040"/>
            <a:ext cx="8571865" cy="4999968"/>
          </a:xfrm>
        </p:spPr>
        <p:txBody>
          <a:bodyPr/>
          <a:lstStyle/>
          <a:p>
            <a:pPr marL="0" indent="0">
              <a:lnSpc>
                <a:spcPts val="3000"/>
              </a:lnSpc>
              <a:spcBef>
                <a:spcPts val="200"/>
              </a:spcBef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Con questa preghiera del Rosario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meditiamo per imparare ad accogliere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l’Amore infinito di Dio,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che si manifesta anche come Tenerezza Paterna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 Provvidente. </a:t>
            </a:r>
          </a:p>
          <a:p>
            <a:pPr marL="0" indent="0">
              <a:lnSpc>
                <a:spcPts val="3000"/>
              </a:lnSpc>
              <a:spcBef>
                <a:spcPts val="200"/>
              </a:spcBef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Alla Santissima Trinità rivolgiamo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la nostra preghiera di lode,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di intercessione e di richiesta. </a:t>
            </a:r>
          </a:p>
          <a:p>
            <a:pPr marL="0" indent="0">
              <a:lnSpc>
                <a:spcPts val="3000"/>
              </a:lnSpc>
              <a:spcBef>
                <a:spcPts val="200"/>
              </a:spcBef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Soprattutto, ci impegniamo a seguire Gesù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e ad amarci gli uni gli altri come Lui ci comanda.</a:t>
            </a:r>
          </a:p>
          <a:p>
            <a:pPr marL="0" indent="0">
              <a:lnSpc>
                <a:spcPts val="3000"/>
              </a:lnSpc>
              <a:spcBef>
                <a:spcPts val="200"/>
              </a:spcBef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Nel nostro cammino di vita </a:t>
            </a:r>
            <a:br>
              <a:rPr lang="it-IT" sz="2700" b="1" dirty="0">
                <a:latin typeface="Franklin Gothic Medium" panose="020B0603020102020204" pitchFamily="34" charset="0"/>
              </a:rPr>
            </a:br>
            <a:r>
              <a:rPr lang="it-IT" sz="2700" b="1" dirty="0">
                <a:latin typeface="Franklin Gothic Medium" panose="020B0603020102020204" pitchFamily="34" charset="0"/>
              </a:rPr>
              <a:t>ci affidiamo a Maria e Giuseppe. </a:t>
            </a:r>
            <a:r>
              <a:rPr lang="it-IT" sz="2800" dirty="0">
                <a:solidFill>
                  <a:srgbClr val="FF0066"/>
                </a:solidFill>
                <a:latin typeface="Franklin Gothic Medium" panose="020B0603020102020204" pitchFamily="34" charset="0"/>
              </a:rPr>
              <a:t>■</a:t>
            </a:r>
            <a:endParaRPr lang="it-IT" sz="2700" b="1" dirty="0">
              <a:latin typeface="Franklin Gothic Medium" panose="020B0603020102020204" pitchFamily="34" charset="0"/>
            </a:endParaRPr>
          </a:p>
          <a:p>
            <a:pPr marL="0" indent="0">
              <a:lnSpc>
                <a:spcPts val="3000"/>
              </a:lnSpc>
              <a:spcBef>
                <a:spcPts val="200"/>
              </a:spcBef>
              <a:buNone/>
            </a:pPr>
            <a:r>
              <a:rPr lang="it-IT" sz="2700" b="1" dirty="0">
                <a:latin typeface="Franklin Gothic Medium" panose="020B0603020102020204" pitchFamily="34" charset="0"/>
              </a:rPr>
              <a:t> </a:t>
            </a:r>
            <a:endParaRPr lang="it-IT" sz="3200" b="1" dirty="0">
              <a:solidFill>
                <a:srgbClr val="7030A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2655FF-07B7-D927-5AAC-E8A228A93E66}"/>
              </a:ext>
            </a:extLst>
          </p:cNvPr>
          <p:cNvSpPr txBox="1"/>
          <p:nvPr/>
        </p:nvSpPr>
        <p:spPr>
          <a:xfrm>
            <a:off x="719047" y="469870"/>
            <a:ext cx="93901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40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R</a:t>
            </a: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OSARIO ALLA </a:t>
            </a:r>
            <a:r>
              <a:rPr lang="it-IT" sz="40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T</a:t>
            </a: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ENEREZZA </a:t>
            </a:r>
            <a:r>
              <a:rPr lang="it-IT" sz="40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D</a:t>
            </a: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IVINA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EAC288B-EFFD-C7A6-075D-2DE87F31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98857">
            <a:off x="508118" y="2382028"/>
            <a:ext cx="3199962" cy="25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6805-CD78-CBBF-1BC3-B6A2B5FF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9" y="633520"/>
            <a:ext cx="8952465" cy="654953"/>
          </a:xfrm>
        </p:spPr>
        <p:txBody>
          <a:bodyPr/>
          <a:lstStyle/>
          <a:p>
            <a:pPr algn="l"/>
            <a:r>
              <a:rPr lang="it-IT" sz="3200" i="1" dirty="0"/>
              <a:t>Dalla lettera del Padre: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680" y="1476395"/>
            <a:ext cx="9255930" cy="5266692"/>
          </a:xfrm>
        </p:spPr>
        <p:txBody>
          <a:bodyPr/>
          <a:lstStyle/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057400" algn="l"/>
                <a:tab pos="9693275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Desidero realizzarti con tutto il mio cuore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	e tutta l’anima mia… 	</a:t>
            </a:r>
            <a:r>
              <a:rPr lang="it-IT" sz="2400" b="0" dirty="0">
                <a:latin typeface="Franklin Gothic Medium" panose="020B0603020102020204" pitchFamily="34" charset="0"/>
              </a:rPr>
              <a:t>(Gr 32,41)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057400" algn="l"/>
                <a:tab pos="9693275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 voglio mostrarti cose grandi </a:t>
            </a:r>
            <a:b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</a:b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	e impenetrabili che tu non conosci… 	</a:t>
            </a:r>
            <a:r>
              <a:rPr lang="it-IT" sz="2400" b="0" dirty="0">
                <a:solidFill>
                  <a:srgbClr val="FF0000"/>
                </a:solidFill>
              </a:rPr>
              <a:t>(Gr 33,3)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057400" algn="l"/>
                <a:tab pos="9693275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Se mi cercherai con tutto il tuo cuore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	e con tutta la tua anima, mi troverai</a:t>
            </a:r>
            <a:r>
              <a:rPr lang="it-IT" sz="2400" b="0" dirty="0"/>
              <a:t>… 	(</a:t>
            </a:r>
            <a:r>
              <a:rPr lang="it-IT" sz="2400" b="0" dirty="0" err="1"/>
              <a:t>Dt</a:t>
            </a:r>
            <a:r>
              <a:rPr lang="it-IT" sz="2400" b="0" dirty="0"/>
              <a:t> 4,29)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057400" algn="l"/>
                <a:tab pos="9693275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Dilettati in me ed io ti darò </a:t>
            </a:r>
            <a:b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</a:b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	quel che il tuo cuore desidera… 	</a:t>
            </a:r>
            <a:r>
              <a:rPr lang="it-IT" sz="2400" b="0" dirty="0">
                <a:solidFill>
                  <a:srgbClr val="FF0000"/>
                </a:solidFill>
              </a:rPr>
              <a:t>(Sal 37,4)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057400" algn="l"/>
                <a:tab pos="9693275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Perché sono io che ti ho dato quei desideri… 	</a:t>
            </a:r>
            <a:r>
              <a:rPr lang="it-IT" sz="2400" b="0" dirty="0"/>
              <a:t>(Fil 2,13)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057400" algn="l"/>
                <a:tab pos="9693275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Io posso fare smisuratamente al di là </a:t>
            </a:r>
            <a:b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</a:b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	di quanto puoi chiedere o pensare… 	</a:t>
            </a:r>
            <a:r>
              <a:rPr lang="it-IT" sz="2400" b="0" dirty="0">
                <a:solidFill>
                  <a:srgbClr val="FF0000"/>
                </a:solidFill>
              </a:rPr>
              <a:t>(</a:t>
            </a:r>
            <a:r>
              <a:rPr lang="it-IT" sz="2400" b="0" dirty="0" err="1">
                <a:solidFill>
                  <a:srgbClr val="FF0000"/>
                </a:solidFill>
              </a:rPr>
              <a:t>Ef</a:t>
            </a:r>
            <a:r>
              <a:rPr lang="it-IT" sz="2400" b="0" dirty="0">
                <a:solidFill>
                  <a:srgbClr val="FF0000"/>
                </a:solidFill>
              </a:rPr>
              <a:t> 3,20)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332038" algn="l"/>
                <a:tab pos="9693275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▼</a:t>
            </a:r>
          </a:p>
        </p:txBody>
      </p:sp>
      <p:pic>
        <p:nvPicPr>
          <p:cNvPr id="1026" name="Picture 2" descr="Vecchia carta pergamena in bianco e penna piuma su sfondo bianco.  illustrazione | Vettore Premium">
            <a:extLst>
              <a:ext uri="{FF2B5EF4-FFF2-40B4-BE49-F238E27FC236}">
                <a16:creationId xmlns:a16="http://schemas.microsoft.com/office/drawing/2014/main" id="{2FE86144-F53F-A3AA-C123-5A02ECE92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867" l="9904" r="91853">
                        <a14:foregroundMark x1="91853" y1="26578" x2="90256" y2="33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668">
            <a:off x="-944445" y="545524"/>
            <a:ext cx="3695666" cy="35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82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6805-CD78-CBBF-1BC3-B6A2B5FF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874" y="784401"/>
            <a:ext cx="8952465" cy="654953"/>
          </a:xfrm>
        </p:spPr>
        <p:txBody>
          <a:bodyPr/>
          <a:lstStyle/>
          <a:p>
            <a:pPr algn="l"/>
            <a:r>
              <a:rPr lang="it-IT" sz="3200" i="1" dirty="0"/>
              <a:t>Dalla lettera del Padre: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1030" y="1840913"/>
            <a:ext cx="8952465" cy="4067134"/>
          </a:xfrm>
        </p:spPr>
        <p:txBody>
          <a:bodyPr/>
          <a:lstStyle/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149475" algn="l"/>
                <a:tab pos="9693275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Io sono la tua più grande consolazione… 	</a:t>
            </a:r>
            <a:r>
              <a:rPr lang="it-IT" sz="2400" b="0" dirty="0"/>
              <a:t>(2Ts 2,16-17)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149475" algn="l"/>
                <a:tab pos="9693275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Sono il Padre che ti consola </a:t>
            </a:r>
            <a:b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</a:b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	in ogni tua afflizione… 	</a:t>
            </a:r>
            <a:r>
              <a:rPr lang="it-IT" sz="2400" b="0" dirty="0">
                <a:solidFill>
                  <a:srgbClr val="FF0000"/>
                </a:solidFill>
              </a:rPr>
              <a:t>(2Cor 1,3-4)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149475" algn="l"/>
                <a:tab pos="9693275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Quando hai il cuore nell’angoscia,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	io sono vicino a te… 	</a:t>
            </a:r>
            <a:r>
              <a:rPr lang="it-IT" sz="2400" b="0" dirty="0"/>
              <a:t>(Sal 34,18)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149475" algn="l"/>
                <a:tab pos="9693275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Come un pastore porta l’agnello sul suo seno, </a:t>
            </a:r>
            <a:b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</a:b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	io ti porto vicino al mio cuore… 	</a:t>
            </a:r>
            <a:r>
              <a:rPr lang="it-IT" sz="2400" b="0" dirty="0">
                <a:solidFill>
                  <a:srgbClr val="FF0000"/>
                </a:solidFill>
              </a:rPr>
              <a:t>(</a:t>
            </a:r>
            <a:r>
              <a:rPr lang="it-IT" sz="2400" b="0" dirty="0" err="1">
                <a:solidFill>
                  <a:srgbClr val="FF0000"/>
                </a:solidFill>
              </a:rPr>
              <a:t>Is</a:t>
            </a:r>
            <a:r>
              <a:rPr lang="it-IT" sz="2400" b="0" dirty="0">
                <a:solidFill>
                  <a:srgbClr val="FF0000"/>
                </a:solidFill>
              </a:rPr>
              <a:t> 40,11)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149475" algn="l"/>
                <a:tab pos="9693275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Un giorno asciugherò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	ogni lacrima dai tuoi occhi… 	</a:t>
            </a:r>
            <a:r>
              <a:rPr lang="it-IT" sz="2400" b="0" dirty="0"/>
              <a:t>(Ap 21,3-4)</a:t>
            </a:r>
          </a:p>
        </p:txBody>
      </p:sp>
      <p:pic>
        <p:nvPicPr>
          <p:cNvPr id="1026" name="Picture 2" descr="Vecchia carta pergamena in bianco e penna piuma su sfondo bianco.  illustrazione | Vettore Premium">
            <a:extLst>
              <a:ext uri="{FF2B5EF4-FFF2-40B4-BE49-F238E27FC236}">
                <a16:creationId xmlns:a16="http://schemas.microsoft.com/office/drawing/2014/main" id="{2FE86144-F53F-A3AA-C123-5A02ECE92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867" l="9904" r="91853">
                        <a14:foregroundMark x1="91853" y1="26578" x2="90256" y2="33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668">
            <a:off x="-700605" y="1041799"/>
            <a:ext cx="3695666" cy="35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4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759" y="1639979"/>
            <a:ext cx="7324503" cy="4460692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4000" spc="80" dirty="0">
                <a:solidFill>
                  <a:srgbClr val="FF0000"/>
                </a:solidFill>
                <a:highlight>
                  <a:srgbClr val="FFFF00"/>
                </a:highlight>
                <a:latin typeface="Franklin Gothic Demi" panose="020B0703020102020204" pitchFamily="34" charset="0"/>
                <a:ea typeface="+mj-ea"/>
                <a:cs typeface="+mj-cs"/>
              </a:rPr>
              <a:t>S</a:t>
            </a: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ignore,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aiutaci a riconoscere il tuo Amore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 ricordaci la tua Tenerezza verso tutti, perché, nell’ora della prova,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non ci lasciamo sopraffare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dall’ansia e dalla tristezza..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cap="small" dirty="0">
              <a:solidFill>
                <a:srgbClr val="0062AC"/>
              </a:solidFill>
            </a:endParaRP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– Gloria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dirty="0">
              <a:solidFill>
                <a:srgbClr val="0070C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0C3125-FB37-54FC-F33E-AECD600A2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3" r="5233"/>
          <a:stretch/>
        </p:blipFill>
        <p:spPr>
          <a:xfrm rot="21028863">
            <a:off x="195117" y="1168513"/>
            <a:ext cx="3617054" cy="50236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513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73113"/>
            <a:ext cx="10594268" cy="586399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635D5C-6B36-4157-8AF9-7C617718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-313" r="1198" b="11151"/>
          <a:stretch/>
        </p:blipFill>
        <p:spPr>
          <a:xfrm rot="185569">
            <a:off x="697623" y="707310"/>
            <a:ext cx="4175828" cy="56053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30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551" y="452606"/>
            <a:ext cx="5510077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3200" cap="small" dirty="0">
                <a:solidFill>
                  <a:srgbClr val="CB272C"/>
                </a:solidFill>
              </a:rPr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0" y="1366209"/>
            <a:ext cx="7886775" cy="5305536"/>
          </a:xfrm>
        </p:spPr>
        <p:txBody>
          <a:bodyPr/>
          <a:lstStyle/>
          <a:p>
            <a:pPr marL="0" indent="0">
              <a:lnSpc>
                <a:spcPts val="27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della tenerezza, </a:t>
            </a:r>
            <a:br>
              <a:rPr lang="it-IT" sz="3200" spc="50" dirty="0">
                <a:solidFill>
                  <a:srgbClr val="0070C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che avvolge di pazienza e di misericordia,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aiutaci</a:t>
            </a:r>
            <a:r>
              <a:rPr lang="it-IT" sz="2700" spc="50" dirty="0">
                <a:solidFill>
                  <a:srgbClr val="002060"/>
                </a:solidFill>
              </a:rPr>
              <a:t> a bruciare tristezze,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impazienze e rigidità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di chi non conosce appartenenza.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Intercedi </a:t>
            </a:r>
            <a:br>
              <a:rPr lang="it-IT" sz="3200" spc="50" dirty="0">
                <a:solidFill>
                  <a:srgbClr val="0070C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presso tuo Figlio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perché siano agili le nostre mani,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 nostri piedi e i nostri cuori: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edificheremo</a:t>
            </a:r>
            <a:r>
              <a:rPr lang="it-IT" sz="2700" spc="50" dirty="0">
                <a:solidFill>
                  <a:srgbClr val="002060"/>
                </a:solidFill>
              </a:rPr>
              <a:t>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la Chiesa con la verità nella carità.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</a:t>
            </a:r>
            <a:r>
              <a:rPr lang="it-IT" sz="2700" spc="50" dirty="0">
                <a:solidFill>
                  <a:srgbClr val="002060"/>
                </a:solidFill>
              </a:rPr>
              <a:t>, saremo il Popolo di Dio,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pellegrinante verso il Regno. Amen. </a:t>
            </a:r>
          </a:p>
          <a:p>
            <a:pPr marL="0" indent="0">
              <a:lnSpc>
                <a:spcPts val="2700"/>
              </a:lnSpc>
              <a:spcBef>
                <a:spcPts val="1600"/>
              </a:spcBef>
              <a:buNone/>
            </a:pPr>
            <a:r>
              <a:rPr lang="it-IT" sz="2700" b="0" spc="50" dirty="0">
                <a:solidFill>
                  <a:srgbClr val="002060"/>
                </a:solidFill>
                <a:latin typeface="Affair" panose="02000503000000020002" pitchFamily="50" charset="0"/>
              </a:rPr>
              <a:t>				(Papa Francesco)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E89A2A2-92EC-2D48-8278-30E677AEE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8248" l="806" r="84932">
                        <a14:foregroundMark x1="10798" y1="51201" x2="18533" y2="92472"/>
                        <a14:foregroundMark x1="18533" y1="92472" x2="67123" y2="96042"/>
                        <a14:foregroundMark x1="1048" y1="56457" x2="10717" y2="94095"/>
                        <a14:foregroundMark x1="10717" y1="94095" x2="19903" y2="93640"/>
                        <a14:foregroundMark x1="3384" y1="52498" x2="5721" y2="87541"/>
                        <a14:foregroundMark x1="5721" y1="87541" x2="8783" y2="93186"/>
                        <a14:foregroundMark x1="2740" y1="56262" x2="4754" y2="98897"/>
                        <a14:foregroundMark x1="4754" y1="98897" x2="37953" y2="99221"/>
                        <a14:foregroundMark x1="37953" y1="99221" x2="17808" y2="98118"/>
                        <a14:foregroundMark x1="17808" y1="98118" x2="41982" y2="94938"/>
                        <a14:foregroundMark x1="41982" y1="94938" x2="59388" y2="97145"/>
                        <a14:foregroundMark x1="1370" y1="55354" x2="967" y2="96820"/>
                        <a14:foregroundMark x1="967" y1="96820" x2="886" y2="84945"/>
                        <a14:foregroundMark x1="886" y1="84945" x2="1370" y2="83971"/>
                        <a14:foregroundMark x1="61402" y1="92083" x2="68171" y2="98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23" t="3171" r="6617" b="633"/>
          <a:stretch/>
        </p:blipFill>
        <p:spPr>
          <a:xfrm rot="21423861">
            <a:off x="294640" y="742999"/>
            <a:ext cx="3027680" cy="490600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340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r="6487"/>
          <a:stretch/>
        </p:blipFill>
        <p:spPr>
          <a:xfrm rot="21075215">
            <a:off x="130295" y="978776"/>
            <a:ext cx="3435002" cy="4770805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3135340" y="563994"/>
            <a:ext cx="5696050" cy="4182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Quinta meditazione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0" y="1158240"/>
            <a:ext cx="7812458" cy="5141339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Dio ci ha amato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e noi dobbiamo amarci gli uni gli altri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700" dirty="0"/>
              <a:t>Carissimi, amiamoci gli uni gli altri, </a:t>
            </a:r>
            <a:br>
              <a:rPr lang="it-IT" sz="2700" dirty="0"/>
            </a:br>
            <a:r>
              <a:rPr lang="it-IT" sz="2700" dirty="0"/>
              <a:t>perché l'amore è da Dio: </a:t>
            </a:r>
            <a:br>
              <a:rPr lang="it-IT" sz="2700" dirty="0"/>
            </a:br>
            <a:r>
              <a:rPr lang="it-IT" sz="2700" dirty="0"/>
              <a:t>chiunque ama è generato da Dio </a:t>
            </a:r>
            <a:br>
              <a:rPr lang="it-IT" sz="2700" dirty="0"/>
            </a:br>
            <a:r>
              <a:rPr lang="it-IT" sz="2700" dirty="0"/>
              <a:t>e conosce Dio. </a:t>
            </a:r>
          </a:p>
          <a:p>
            <a:pPr marL="0" indent="0">
              <a:buNone/>
              <a:tabLst>
                <a:tab pos="7805738" algn="r"/>
              </a:tabLst>
            </a:pPr>
            <a:r>
              <a:rPr lang="it-IT" sz="2700" dirty="0"/>
              <a:t>Chi non ama non ha conosciuto Dio, </a:t>
            </a:r>
            <a:br>
              <a:rPr lang="it-IT" sz="2700" dirty="0"/>
            </a:br>
            <a:r>
              <a:rPr lang="it-IT" sz="2700" dirty="0"/>
              <a:t>perché Dio è amore. </a:t>
            </a:r>
            <a:br>
              <a:rPr lang="it-IT" sz="2700" dirty="0"/>
            </a:br>
            <a:r>
              <a:rPr lang="it-IT" sz="2700" dirty="0"/>
              <a:t>In questo si è manifestato l'amore di Dio per noi: Dio ha mandato il suo unigenito Figlio nel mondo, perché noi avessimo la vita per lui.  </a:t>
            </a:r>
          </a:p>
          <a:p>
            <a:pPr marL="0" indent="0">
              <a:buNone/>
              <a:tabLst>
                <a:tab pos="7805738" algn="r"/>
              </a:tabLst>
            </a:pPr>
            <a:r>
              <a:rPr lang="it-IT" sz="2700" dirty="0">
                <a:solidFill>
                  <a:srgbClr val="FF0000"/>
                </a:solidFill>
              </a:rPr>
              <a:t>▼</a:t>
            </a:r>
          </a:p>
        </p:txBody>
      </p:sp>
    </p:spTree>
    <p:extLst>
      <p:ext uri="{BB962C8B-B14F-4D97-AF65-F5344CB8AC3E}">
        <p14:creationId xmlns:p14="http://schemas.microsoft.com/office/powerpoint/2010/main" val="28011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r="8072"/>
          <a:stretch/>
        </p:blipFill>
        <p:spPr>
          <a:xfrm rot="21144839">
            <a:off x="-32593" y="764758"/>
            <a:ext cx="4080118" cy="5666794"/>
          </a:xfrm>
          <a:prstGeom prst="ellipse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148658" y="563994"/>
            <a:ext cx="5696050" cy="4182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… Quinta meditazione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0" y="1539685"/>
            <a:ext cx="7455588" cy="4661279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700" dirty="0"/>
              <a:t>In questo sta l'amore: </a:t>
            </a:r>
            <a:br>
              <a:rPr lang="it-IT" sz="2700" dirty="0"/>
            </a:br>
            <a:r>
              <a:rPr lang="it-IT" sz="2700" dirty="0"/>
              <a:t>non siamo stati noi ad amare Dio, </a:t>
            </a:r>
            <a:br>
              <a:rPr lang="it-IT" sz="2700" dirty="0"/>
            </a:br>
            <a:r>
              <a:rPr lang="it-IT" sz="2700" dirty="0"/>
              <a:t>ma è lui che ha amato noi </a:t>
            </a:r>
            <a:br>
              <a:rPr lang="it-IT" sz="2700" dirty="0"/>
            </a:br>
            <a:r>
              <a:rPr lang="it-IT" sz="2700" dirty="0"/>
              <a:t>e ha mandato il suo Figlio </a:t>
            </a:r>
            <a:br>
              <a:rPr lang="it-IT" sz="2700" dirty="0"/>
            </a:br>
            <a:r>
              <a:rPr lang="it-IT" sz="2700" dirty="0"/>
              <a:t>come vittima di espiazione </a:t>
            </a:r>
            <a:br>
              <a:rPr lang="it-IT" sz="2700" dirty="0"/>
            </a:br>
            <a:r>
              <a:rPr lang="it-IT" sz="2700" dirty="0"/>
              <a:t>per i nostri peccati. 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700" dirty="0"/>
              <a:t>Carissimi, se Dio ci ha amato, </a:t>
            </a:r>
            <a:br>
              <a:rPr lang="it-IT" sz="2700" dirty="0"/>
            </a:br>
            <a:r>
              <a:rPr lang="it-IT" sz="2700" dirty="0"/>
              <a:t>anche noi dobbiamo amarci gli uni gli altri.  </a:t>
            </a:r>
            <a:br>
              <a:rPr lang="it-IT" sz="2700" dirty="0"/>
            </a:br>
            <a:r>
              <a:rPr lang="it-IT" sz="2400" b="0" dirty="0"/>
              <a:t>(1 </a:t>
            </a:r>
            <a:r>
              <a:rPr lang="it-IT" sz="2400" b="0" dirty="0" err="1"/>
              <a:t>Gv</a:t>
            </a:r>
            <a:r>
              <a:rPr lang="it-IT" sz="2400" b="0" dirty="0"/>
              <a:t> 4,7-11)</a:t>
            </a:r>
            <a:endParaRPr lang="it-IT" sz="2800" b="0" i="1" dirty="0">
              <a:solidFill>
                <a:srgbClr val="0070C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721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6805-CD78-CBBF-1BC3-B6A2B5FF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9" y="633520"/>
            <a:ext cx="8952465" cy="654953"/>
          </a:xfrm>
        </p:spPr>
        <p:txBody>
          <a:bodyPr/>
          <a:lstStyle/>
          <a:p>
            <a:pPr algn="l"/>
            <a:r>
              <a:rPr lang="it-IT" sz="3200" i="1" dirty="0"/>
              <a:t>Dalla lettera del Padre: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4520" y="1495847"/>
            <a:ext cx="9902625" cy="5524078"/>
          </a:xfrm>
        </p:spPr>
        <p:txBody>
          <a:bodyPr/>
          <a:lstStyle/>
          <a:p>
            <a:pPr marL="176213" indent="0">
              <a:lnSpc>
                <a:spcPts val="3000"/>
              </a:lnSpc>
              <a:buNone/>
              <a:tabLst>
                <a:tab pos="11033125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Sono tuo Padre, e ti amo come amo mio figlio Gesù… 	</a:t>
            </a:r>
            <a:r>
              <a:rPr lang="it-IT" sz="2400" b="0" dirty="0">
                <a:latin typeface="Franklin Gothic Medium" panose="020B0603020102020204" pitchFamily="34" charset="0"/>
              </a:rPr>
              <a:t>(</a:t>
            </a:r>
            <a:r>
              <a:rPr lang="it-IT" sz="2400" b="0" dirty="0" err="1">
                <a:latin typeface="Franklin Gothic Medium" panose="020B0603020102020204" pitchFamily="34" charset="0"/>
              </a:rPr>
              <a:t>Gv</a:t>
            </a:r>
            <a:r>
              <a:rPr lang="it-IT" sz="2400" b="0" dirty="0">
                <a:latin typeface="Franklin Gothic Medium" panose="020B0603020102020204" pitchFamily="34" charset="0"/>
              </a:rPr>
              <a:t> 17,23)</a:t>
            </a:r>
          </a:p>
          <a:p>
            <a:pPr marL="176213" indent="0">
              <a:lnSpc>
                <a:spcPts val="2900"/>
              </a:lnSpc>
              <a:buNone/>
              <a:tabLst>
                <a:tab pos="11033125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Perché in Gesù si è realizzato il mio amore per te… 	</a:t>
            </a:r>
            <a:r>
              <a:rPr lang="it-IT" sz="2400" b="0" dirty="0">
                <a:solidFill>
                  <a:srgbClr val="FF0000"/>
                </a:solidFill>
              </a:rPr>
              <a:t>(</a:t>
            </a:r>
            <a:r>
              <a:rPr lang="it-IT" sz="2400" b="0" dirty="0" err="1">
                <a:solidFill>
                  <a:srgbClr val="FF0000"/>
                </a:solidFill>
              </a:rPr>
              <a:t>Gv</a:t>
            </a:r>
            <a:r>
              <a:rPr lang="it-IT" sz="2400" b="0" dirty="0">
                <a:solidFill>
                  <a:srgbClr val="FF0000"/>
                </a:solidFill>
              </a:rPr>
              <a:t> 17,26</a:t>
            </a:r>
            <a:r>
              <a:rPr lang="it-IT" sz="2400" b="0" dirty="0"/>
              <a:t>)</a:t>
            </a:r>
          </a:p>
          <a:p>
            <a:pPr marL="176213" indent="0">
              <a:lnSpc>
                <a:spcPts val="2900"/>
              </a:lnSpc>
              <a:buNone/>
              <a:tabLst>
                <a:tab pos="11033125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Egli è l’impronta della mia sostanza… 	</a:t>
            </a:r>
            <a:r>
              <a:rPr lang="it-IT" sz="2400" b="0" dirty="0"/>
              <a:t>(</a:t>
            </a:r>
            <a:r>
              <a:rPr lang="it-IT" sz="2400" b="0" dirty="0" err="1"/>
              <a:t>Eb</a:t>
            </a:r>
            <a:r>
              <a:rPr lang="it-IT" sz="2400" b="0" dirty="0"/>
              <a:t> 1,3)</a:t>
            </a:r>
          </a:p>
          <a:p>
            <a:pPr marL="176213" indent="0">
              <a:lnSpc>
                <a:spcPts val="2900"/>
              </a:lnSpc>
              <a:buNone/>
              <a:tabLst>
                <a:tab pos="2865438" algn="l"/>
                <a:tab pos="11033125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Egli è venuto a mostrare che io sono con te, </a:t>
            </a:r>
            <a:b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</a:b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	non contro di te… 	</a:t>
            </a:r>
            <a:r>
              <a:rPr lang="it-IT" sz="2400" b="0" dirty="0">
                <a:solidFill>
                  <a:srgbClr val="FF0000"/>
                </a:solidFill>
              </a:rPr>
              <a:t>(</a:t>
            </a:r>
            <a:r>
              <a:rPr lang="it-IT" sz="2400" b="0" dirty="0" err="1">
                <a:solidFill>
                  <a:srgbClr val="FF0000"/>
                </a:solidFill>
              </a:rPr>
              <a:t>Rm</a:t>
            </a:r>
            <a:r>
              <a:rPr lang="it-IT" sz="2400" b="0" dirty="0">
                <a:solidFill>
                  <a:srgbClr val="FF0000"/>
                </a:solidFill>
              </a:rPr>
              <a:t> 8,31)</a:t>
            </a:r>
          </a:p>
          <a:p>
            <a:pPr marL="176213" indent="0">
              <a:lnSpc>
                <a:spcPts val="2900"/>
              </a:lnSpc>
              <a:buNone/>
              <a:tabLst>
                <a:tab pos="11033125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E a dirti che non sto contando i tuoi peccati… 	</a:t>
            </a:r>
            <a:r>
              <a:rPr lang="it-IT" sz="2400" b="0" dirty="0"/>
              <a:t>(2Co 5,18-19)</a:t>
            </a:r>
          </a:p>
          <a:p>
            <a:pPr marL="176213" indent="0">
              <a:lnSpc>
                <a:spcPts val="2900"/>
              </a:lnSpc>
              <a:buNone/>
              <a:tabLst>
                <a:tab pos="11033125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Gesù è morto perché noi ci riconciliassimo… 	</a:t>
            </a:r>
            <a:r>
              <a:rPr lang="it-IT" sz="2400" b="0" dirty="0">
                <a:solidFill>
                  <a:srgbClr val="FF0000"/>
                </a:solidFill>
              </a:rPr>
              <a:t>(2Co 5,18-19)</a:t>
            </a:r>
          </a:p>
          <a:p>
            <a:pPr marL="176213" indent="0">
              <a:lnSpc>
                <a:spcPts val="2900"/>
              </a:lnSpc>
              <a:buNone/>
              <a:tabLst>
                <a:tab pos="2865438" algn="l"/>
                <a:tab pos="11033125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La sua morte è stata la massima espressione </a:t>
            </a:r>
            <a:br>
              <a:rPr lang="it-IT" sz="2700" dirty="0">
                <a:latin typeface="Franklin Gothic Medium" panose="020B0603020102020204" pitchFamily="34" charset="0"/>
              </a:rPr>
            </a:br>
            <a:r>
              <a:rPr lang="it-IT" sz="2700" dirty="0">
                <a:latin typeface="Franklin Gothic Medium" panose="020B0603020102020204" pitchFamily="34" charset="0"/>
              </a:rPr>
              <a:t>	del mio amore per te… 	</a:t>
            </a:r>
            <a:r>
              <a:rPr lang="it-IT" sz="2400" b="0" dirty="0"/>
              <a:t>(1Gv 4,10)</a:t>
            </a:r>
          </a:p>
          <a:p>
            <a:pPr marL="176213" indent="0">
              <a:lnSpc>
                <a:spcPts val="2900"/>
              </a:lnSpc>
              <a:buNone/>
              <a:tabLst>
                <a:tab pos="11033125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Ho dato ogni cosa che amavo per te… 	</a:t>
            </a:r>
            <a:r>
              <a:rPr lang="it-IT" sz="2400" b="0" dirty="0">
                <a:solidFill>
                  <a:srgbClr val="FF0000"/>
                </a:solidFill>
              </a:rPr>
              <a:t>(</a:t>
            </a:r>
            <a:r>
              <a:rPr lang="it-IT" sz="2400" b="0" dirty="0" err="1">
                <a:solidFill>
                  <a:srgbClr val="FF0000"/>
                </a:solidFill>
              </a:rPr>
              <a:t>Rm</a:t>
            </a:r>
            <a:r>
              <a:rPr lang="it-IT" sz="2400" b="0" dirty="0">
                <a:solidFill>
                  <a:srgbClr val="FF0000"/>
                </a:solidFill>
              </a:rPr>
              <a:t> 8,31-32)</a:t>
            </a:r>
          </a:p>
          <a:p>
            <a:pPr marL="176213" indent="0">
              <a:lnSpc>
                <a:spcPts val="2900"/>
              </a:lnSpc>
              <a:buNone/>
              <a:tabLst>
                <a:tab pos="11033125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Se ricevi il dono del mio figlio Gesù, ricevi anche me… 	</a:t>
            </a:r>
            <a:r>
              <a:rPr lang="it-IT" sz="2400" b="0" dirty="0"/>
              <a:t>(1Gv 2,23)</a:t>
            </a:r>
          </a:p>
        </p:txBody>
      </p:sp>
      <p:pic>
        <p:nvPicPr>
          <p:cNvPr id="1026" name="Picture 2" descr="Vecchia carta pergamena in bianco e penna piuma su sfondo bianco.  illustrazione | Vettore Premium">
            <a:extLst>
              <a:ext uri="{FF2B5EF4-FFF2-40B4-BE49-F238E27FC236}">
                <a16:creationId xmlns:a16="http://schemas.microsoft.com/office/drawing/2014/main" id="{2FE86144-F53F-A3AA-C123-5A02ECE92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867" l="9904" r="91853">
                        <a14:foregroundMark x1="91853" y1="26578" x2="90256" y2="33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668">
            <a:off x="-1005408" y="47659"/>
            <a:ext cx="3695666" cy="35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9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0322" y="1481494"/>
            <a:ext cx="7629303" cy="4460692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4000" spc="80" dirty="0">
                <a:solidFill>
                  <a:srgbClr val="FF0000"/>
                </a:solidFill>
                <a:highlight>
                  <a:srgbClr val="FFFF00"/>
                </a:highlight>
                <a:latin typeface="Franklin Gothic Demi" panose="020B0703020102020204" pitchFamily="34" charset="0"/>
                <a:ea typeface="+mj-ea"/>
                <a:cs typeface="+mj-cs"/>
              </a:rPr>
              <a:t>S</a:t>
            </a: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ignore, fa di me uno strumento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del tuo Amore e della tua Tenerezza,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perché ti dia Gloria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 collabori con Te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per l’avvento del tuo Regno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sulla nostra povera terra.</a:t>
            </a:r>
            <a:endParaRPr lang="it-IT" sz="2800" cap="small" dirty="0">
              <a:solidFill>
                <a:srgbClr val="0062AC"/>
              </a:solidFill>
            </a:endParaRP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– Gloria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dirty="0">
              <a:solidFill>
                <a:srgbClr val="0070C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0C3125-FB37-54FC-F33E-AECD600A24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r="11852" b="41939"/>
          <a:stretch/>
        </p:blipFill>
        <p:spPr>
          <a:xfrm rot="21008159" flipH="1">
            <a:off x="-129322" y="1584080"/>
            <a:ext cx="4212849" cy="339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5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73113"/>
            <a:ext cx="10594268" cy="586399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635D5C-6B36-4157-8AF9-7C6177189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" b="5476"/>
          <a:stretch/>
        </p:blipFill>
        <p:spPr>
          <a:xfrm>
            <a:off x="697623" y="707310"/>
            <a:ext cx="4175828" cy="56053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47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13" b="95259" l="24701" r="75110">
                        <a14:foregroundMark x1="37933" y1="12572" x2="46440" y2="3089"/>
                        <a14:foregroundMark x1="46440" y1="3089" x2="54064" y2="4598"/>
                        <a14:foregroundMark x1="54064" y1="4598" x2="60681" y2="9483"/>
                        <a14:foregroundMark x1="60681" y1="9483" x2="63768" y2="14799"/>
                        <a14:foregroundMark x1="63768" y1="14799" x2="63768" y2="14799"/>
                        <a14:foregroundMark x1="72401" y1="48204" x2="70825" y2="65517"/>
                        <a14:foregroundMark x1="70825" y1="65517" x2="61815" y2="86422"/>
                        <a14:foregroundMark x1="61815" y1="86422" x2="54190" y2="92672"/>
                        <a14:foregroundMark x1="54190" y1="92672" x2="42722" y2="95330"/>
                        <a14:foregroundMark x1="42722" y1="95330" x2="28040" y2="69468"/>
                        <a14:foregroundMark x1="28040" y1="69468" x2="26276" y2="38578"/>
                        <a14:foregroundMark x1="25142" y1="43678" x2="24953" y2="47701"/>
                        <a14:foregroundMark x1="55072" y1="5747" x2="45684" y2="4813"/>
                        <a14:foregroundMark x1="45684" y1="4813" x2="54946" y2="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3" r="18423"/>
          <a:stretch/>
        </p:blipFill>
        <p:spPr>
          <a:xfrm>
            <a:off x="394918" y="789137"/>
            <a:ext cx="4080118" cy="5666794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4250117" y="563994"/>
            <a:ext cx="5696050" cy="4182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Prima meditazione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252" y="1638300"/>
            <a:ext cx="6413455" cy="4661279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Tu, o Dio, sei nostro Padre.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700" dirty="0"/>
              <a:t>Guarda dal cielo </a:t>
            </a:r>
            <a:br>
              <a:rPr lang="it-IT" sz="2700" dirty="0"/>
            </a:br>
            <a:r>
              <a:rPr lang="it-IT" sz="2700" dirty="0"/>
              <a:t>e osserva dalla tua dimora </a:t>
            </a:r>
            <a:br>
              <a:rPr lang="it-IT" sz="2700" dirty="0"/>
            </a:br>
            <a:r>
              <a:rPr lang="it-IT" sz="2700" dirty="0"/>
              <a:t>santa e gloriosa. </a:t>
            </a:r>
            <a:br>
              <a:rPr lang="it-IT" sz="2700" dirty="0"/>
            </a:br>
            <a:r>
              <a:rPr lang="it-IT" sz="2700" dirty="0"/>
              <a:t>Dove sono il tuo zelo e la tua potenza, </a:t>
            </a:r>
            <a:br>
              <a:rPr lang="it-IT" sz="2700" dirty="0"/>
            </a:br>
            <a:r>
              <a:rPr lang="it-IT" sz="2700" dirty="0"/>
              <a:t>il fremito della tua tenerezza </a:t>
            </a:r>
            <a:br>
              <a:rPr lang="it-IT" sz="2700" dirty="0"/>
            </a:br>
            <a:r>
              <a:rPr lang="it-IT" sz="2700" dirty="0"/>
              <a:t>e la tua misericordia? </a:t>
            </a:r>
            <a:br>
              <a:rPr lang="it-IT" sz="2700" dirty="0"/>
            </a:br>
            <a:r>
              <a:rPr lang="it-IT" sz="2700" dirty="0"/>
              <a:t>Non forzarti all'insensibilità </a:t>
            </a:r>
            <a:br>
              <a:rPr lang="it-IT" sz="2700" dirty="0"/>
            </a:br>
            <a:r>
              <a:rPr lang="it-IT" sz="2700" dirty="0"/>
              <a:t>perché tu sei nostro padre. 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400" b="0" dirty="0"/>
              <a:t>(Isaia 63,15-16)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b="0" i="1" dirty="0">
              <a:solidFill>
                <a:srgbClr val="0070C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05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551" y="452606"/>
            <a:ext cx="5510077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3200" cap="small" dirty="0">
                <a:solidFill>
                  <a:srgbClr val="CB272C"/>
                </a:solidFill>
              </a:rPr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0" y="1366209"/>
            <a:ext cx="7886775" cy="5305536"/>
          </a:xfrm>
        </p:spPr>
        <p:txBody>
          <a:bodyPr/>
          <a:lstStyle/>
          <a:p>
            <a:pPr marL="0" indent="0">
              <a:lnSpc>
                <a:spcPts val="27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della tenerezza, </a:t>
            </a:r>
            <a:br>
              <a:rPr lang="it-IT" sz="3200" spc="50" dirty="0">
                <a:solidFill>
                  <a:srgbClr val="0070C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che avvolge di pazienza e di misericordia,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aiutaci</a:t>
            </a:r>
            <a:r>
              <a:rPr lang="it-IT" sz="2700" spc="50" dirty="0">
                <a:solidFill>
                  <a:srgbClr val="002060"/>
                </a:solidFill>
              </a:rPr>
              <a:t> a bruciare tristezze,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impazienze e rigidità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di chi non conosce appartenenza.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Intercedi </a:t>
            </a:r>
            <a:br>
              <a:rPr lang="it-IT" sz="3200" spc="50" dirty="0">
                <a:solidFill>
                  <a:srgbClr val="0070C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presso tuo Figlio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perché siano agili le nostre mani,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 nostri piedi e i nostri cuori: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edificheremo</a:t>
            </a:r>
            <a:r>
              <a:rPr lang="it-IT" sz="2700" spc="50" dirty="0">
                <a:solidFill>
                  <a:srgbClr val="002060"/>
                </a:solidFill>
              </a:rPr>
              <a:t>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la Chiesa con la verità nella carità.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</a:t>
            </a:r>
            <a:r>
              <a:rPr lang="it-IT" sz="2700" spc="50" dirty="0">
                <a:solidFill>
                  <a:srgbClr val="002060"/>
                </a:solidFill>
              </a:rPr>
              <a:t>, saremo il Popolo di Dio,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pellegrinante verso il Regno. Amen. </a:t>
            </a:r>
          </a:p>
          <a:p>
            <a:pPr marL="0" indent="0">
              <a:lnSpc>
                <a:spcPts val="2700"/>
              </a:lnSpc>
              <a:spcBef>
                <a:spcPts val="1600"/>
              </a:spcBef>
              <a:buNone/>
            </a:pPr>
            <a:r>
              <a:rPr lang="it-IT" sz="2700" b="0" spc="50" dirty="0">
                <a:solidFill>
                  <a:srgbClr val="002060"/>
                </a:solidFill>
                <a:latin typeface="Affair" panose="02000503000000020002" pitchFamily="50" charset="0"/>
              </a:rPr>
              <a:t>				(Papa Francesco)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E89A2A2-92EC-2D48-8278-30E677AEE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8248" l="806" r="84932">
                        <a14:foregroundMark x1="10798" y1="51201" x2="18533" y2="92472"/>
                        <a14:foregroundMark x1="18533" y1="92472" x2="67123" y2="96042"/>
                        <a14:foregroundMark x1="1048" y1="56457" x2="10717" y2="94095"/>
                        <a14:foregroundMark x1="10717" y1="94095" x2="19903" y2="93640"/>
                        <a14:foregroundMark x1="3384" y1="52498" x2="5721" y2="87541"/>
                        <a14:foregroundMark x1="5721" y1="87541" x2="8783" y2="93186"/>
                        <a14:foregroundMark x1="2740" y1="56262" x2="4754" y2="98897"/>
                        <a14:foregroundMark x1="4754" y1="98897" x2="37953" y2="99221"/>
                        <a14:foregroundMark x1="37953" y1="99221" x2="17808" y2="98118"/>
                        <a14:foregroundMark x1="17808" y1="98118" x2="41982" y2="94938"/>
                        <a14:foregroundMark x1="41982" y1="94938" x2="59388" y2="97145"/>
                        <a14:foregroundMark x1="1370" y1="55354" x2="967" y2="96820"/>
                        <a14:foregroundMark x1="967" y1="96820" x2="886" y2="84945"/>
                        <a14:foregroundMark x1="886" y1="84945" x2="1370" y2="83971"/>
                        <a14:foregroundMark x1="61402" y1="92083" x2="68171" y2="98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23" t="3171" r="6617" b="633"/>
          <a:stretch/>
        </p:blipFill>
        <p:spPr>
          <a:xfrm rot="21423861">
            <a:off x="294640" y="742999"/>
            <a:ext cx="3027680" cy="490600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28348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69" y="882651"/>
            <a:ext cx="7784856" cy="5951122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ln w="19050">
                  <a:solidFill>
                    <a:srgbClr val="0070C0"/>
                  </a:solidFill>
                </a:ln>
                <a:solidFill>
                  <a:srgbClr val="FF0066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9050">
                  <a:solidFill>
                    <a:srgbClr val="0070C0"/>
                  </a:solidFill>
                </a:ln>
                <a:solidFill>
                  <a:srgbClr val="FF0066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ALVE </a:t>
            </a:r>
            <a:r>
              <a:rPr lang="it-IT" sz="4000" dirty="0">
                <a:ln w="19050">
                  <a:solidFill>
                    <a:srgbClr val="0070C0"/>
                  </a:solidFill>
                </a:ln>
                <a:solidFill>
                  <a:srgbClr val="FF0066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R</a:t>
            </a:r>
            <a:r>
              <a:rPr lang="it-IT" dirty="0">
                <a:ln w="19050">
                  <a:solidFill>
                    <a:srgbClr val="0070C0"/>
                  </a:solidFill>
                </a:ln>
                <a:solidFill>
                  <a:srgbClr val="FF0066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EGINA</a:t>
            </a:r>
            <a:endParaRPr lang="it-IT" dirty="0">
              <a:ln w="19050"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Mater </a:t>
            </a:r>
            <a:r>
              <a:rPr lang="it-IT" dirty="0" err="1"/>
              <a:t>misericórdiae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vita, </a:t>
            </a:r>
            <a:r>
              <a:rPr lang="it-IT" dirty="0" err="1"/>
              <a:t>dulcédo</a:t>
            </a:r>
            <a:r>
              <a:rPr lang="it-IT" dirty="0"/>
              <a:t> et </a:t>
            </a:r>
            <a:r>
              <a:rPr lang="it-IT" dirty="0" err="1"/>
              <a:t>spes</a:t>
            </a:r>
            <a:r>
              <a:rPr lang="it-IT" dirty="0"/>
              <a:t> nostra, salve.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clamámus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éxsules</a:t>
            </a:r>
            <a:r>
              <a:rPr lang="it-IT" dirty="0"/>
              <a:t> </a:t>
            </a:r>
            <a:r>
              <a:rPr lang="it-IT" dirty="0" err="1"/>
              <a:t>filii</a:t>
            </a:r>
            <a:r>
              <a:rPr lang="it-IT" dirty="0"/>
              <a:t> </a:t>
            </a:r>
            <a:r>
              <a:rPr lang="it-IT" dirty="0" err="1"/>
              <a:t>Evae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suspirámus</a:t>
            </a:r>
            <a:r>
              <a:rPr lang="it-IT" dirty="0"/>
              <a:t> </a:t>
            </a:r>
            <a:r>
              <a:rPr lang="it-IT" dirty="0" err="1"/>
              <a:t>geméntes</a:t>
            </a:r>
            <a:r>
              <a:rPr lang="it-IT" dirty="0"/>
              <a:t> et </a:t>
            </a:r>
            <a:r>
              <a:rPr lang="it-IT" dirty="0" err="1"/>
              <a:t>flentes</a:t>
            </a:r>
            <a:br>
              <a:rPr lang="it-IT" dirty="0"/>
            </a:br>
            <a:r>
              <a:rPr lang="it-IT" dirty="0"/>
              <a:t>in </a:t>
            </a:r>
            <a:r>
              <a:rPr lang="it-IT" dirty="0" err="1"/>
              <a:t>hac</a:t>
            </a:r>
            <a:r>
              <a:rPr lang="it-IT" dirty="0"/>
              <a:t> </a:t>
            </a:r>
            <a:r>
              <a:rPr lang="it-IT" dirty="0" err="1"/>
              <a:t>lacrimárum</a:t>
            </a:r>
            <a:r>
              <a:rPr lang="it-IT" dirty="0"/>
              <a:t> valle.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Eia ergo, </a:t>
            </a:r>
            <a:r>
              <a:rPr lang="it-IT" dirty="0" err="1"/>
              <a:t>advocáta</a:t>
            </a:r>
            <a:r>
              <a:rPr lang="it-IT" dirty="0"/>
              <a:t> nostra, </a:t>
            </a:r>
            <a:r>
              <a:rPr lang="it-IT" dirty="0" err="1"/>
              <a:t>illos</a:t>
            </a:r>
            <a:r>
              <a:rPr lang="it-IT" dirty="0"/>
              <a:t> </a:t>
            </a:r>
            <a:r>
              <a:rPr lang="it-IT" dirty="0" err="1"/>
              <a:t>tuos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misericórdes</a:t>
            </a:r>
            <a:r>
              <a:rPr lang="it-IT" dirty="0"/>
              <a:t> </a:t>
            </a:r>
            <a:r>
              <a:rPr lang="it-IT" dirty="0" err="1"/>
              <a:t>óculos</a:t>
            </a:r>
            <a:r>
              <a:rPr lang="it-IT" dirty="0"/>
              <a:t> ad nos </a:t>
            </a:r>
            <a:r>
              <a:rPr lang="it-IT" dirty="0" err="1"/>
              <a:t>convérte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Et </a:t>
            </a:r>
            <a:r>
              <a:rPr lang="it-IT" dirty="0" err="1"/>
              <a:t>Iesum</a:t>
            </a:r>
            <a:r>
              <a:rPr lang="it-IT" dirty="0"/>
              <a:t>, </a:t>
            </a:r>
            <a:r>
              <a:rPr lang="it-IT" dirty="0" err="1"/>
              <a:t>benedíctum</a:t>
            </a:r>
            <a:r>
              <a:rPr lang="it-IT" dirty="0"/>
              <a:t> </a:t>
            </a:r>
            <a:r>
              <a:rPr lang="it-IT" dirty="0" err="1"/>
              <a:t>fructum</a:t>
            </a:r>
            <a:r>
              <a:rPr lang="it-IT" dirty="0"/>
              <a:t> </a:t>
            </a:r>
            <a:r>
              <a:rPr lang="it-IT" dirty="0" err="1"/>
              <a:t>ventris</a:t>
            </a:r>
            <a:r>
              <a:rPr lang="it-IT" dirty="0"/>
              <a:t> </a:t>
            </a:r>
            <a:r>
              <a:rPr lang="it-IT" dirty="0" err="1"/>
              <a:t>tui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nobis</a:t>
            </a:r>
            <a:r>
              <a:rPr lang="it-IT" dirty="0"/>
              <a:t>, post hoc </a:t>
            </a:r>
            <a:r>
              <a:rPr lang="it-IT" dirty="0" err="1"/>
              <a:t>exsílium</a:t>
            </a:r>
            <a:r>
              <a:rPr lang="it-IT" dirty="0"/>
              <a:t>, </a:t>
            </a:r>
            <a:r>
              <a:rPr lang="it-IT" dirty="0" err="1"/>
              <a:t>osténde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O </a:t>
            </a:r>
            <a:r>
              <a:rPr lang="it-IT" dirty="0" err="1"/>
              <a:t>clemens</a:t>
            </a:r>
            <a:r>
              <a:rPr lang="it-IT" dirty="0"/>
              <a:t>, o pia, o dulcis Virgo María!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061" y="403417"/>
            <a:ext cx="4594625" cy="64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6805-CD78-CBBF-1BC3-B6A2B5FF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9" y="633520"/>
            <a:ext cx="8952465" cy="654953"/>
          </a:xfrm>
        </p:spPr>
        <p:txBody>
          <a:bodyPr/>
          <a:lstStyle/>
          <a:p>
            <a:pPr algn="l"/>
            <a:r>
              <a:rPr lang="it-IT" sz="3200" i="1" dirty="0"/>
              <a:t>Dalla lettera del Padre: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582" y="1725126"/>
            <a:ext cx="8848556" cy="4661279"/>
          </a:xfrm>
        </p:spPr>
        <p:txBody>
          <a:bodyPr/>
          <a:lstStyle/>
          <a:p>
            <a:pPr marL="176213" indent="0">
              <a:lnSpc>
                <a:spcPts val="3000"/>
              </a:lnSpc>
              <a:buNone/>
              <a:tabLst>
                <a:tab pos="8967788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Forse non mi conosci, ma io so tutto di te… 	</a:t>
            </a:r>
            <a:r>
              <a:rPr lang="it-IT" sz="2400" b="0" dirty="0"/>
              <a:t>(Sal 139,1)</a:t>
            </a:r>
          </a:p>
          <a:p>
            <a:pPr marL="176213" indent="0">
              <a:lnSpc>
                <a:spcPts val="3000"/>
              </a:lnSpc>
              <a:buNone/>
              <a:tabLst>
                <a:tab pos="8967788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So quando ti siedi e quando ti alzi… 	</a:t>
            </a:r>
            <a:r>
              <a:rPr lang="it-IT" sz="2400" b="0" dirty="0">
                <a:solidFill>
                  <a:srgbClr val="FF0000"/>
                </a:solidFill>
              </a:rPr>
              <a:t>(Sal 139,2)</a:t>
            </a:r>
          </a:p>
          <a:p>
            <a:pPr marL="176213" indent="0">
              <a:lnSpc>
                <a:spcPts val="3000"/>
              </a:lnSpc>
              <a:buNone/>
              <a:tabLst>
                <a:tab pos="8967788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Conosco a fondo tutte le tue vie… 	</a:t>
            </a:r>
            <a:r>
              <a:rPr lang="it-IT" sz="2400" b="0" dirty="0"/>
              <a:t>(Sal 139,3)</a:t>
            </a:r>
          </a:p>
          <a:p>
            <a:pPr marL="176213" indent="0">
              <a:lnSpc>
                <a:spcPts val="3000"/>
              </a:lnSpc>
              <a:buNone/>
              <a:tabLst>
                <a:tab pos="8967788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Perfino i capelli del tuo capo sono contati… 	</a:t>
            </a:r>
            <a:r>
              <a:rPr lang="it-IT" sz="2400" b="0" dirty="0">
                <a:solidFill>
                  <a:srgbClr val="FF0000"/>
                </a:solidFill>
              </a:rPr>
              <a:t>(Mt 10,29-31)</a:t>
            </a:r>
          </a:p>
          <a:p>
            <a:pPr marL="176213" indent="0">
              <a:lnSpc>
                <a:spcPts val="3000"/>
              </a:lnSpc>
              <a:buNone/>
              <a:tabLst>
                <a:tab pos="8967788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Perché ti ho creato a mia immagine… 	</a:t>
            </a:r>
            <a:r>
              <a:rPr lang="it-IT" sz="2400" b="0" dirty="0"/>
              <a:t>(</a:t>
            </a:r>
            <a:r>
              <a:rPr lang="it-IT" sz="2400" b="0" dirty="0" err="1"/>
              <a:t>Gn</a:t>
            </a:r>
            <a:r>
              <a:rPr lang="it-IT" sz="2400" b="0" dirty="0"/>
              <a:t> 1,27)</a:t>
            </a:r>
          </a:p>
          <a:p>
            <a:pPr marL="176213" indent="0">
              <a:lnSpc>
                <a:spcPts val="3000"/>
              </a:lnSpc>
              <a:buNone/>
              <a:tabLst>
                <a:tab pos="8967788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In me vivi, ti muovi, ed esisti… 	</a:t>
            </a:r>
            <a:r>
              <a:rPr lang="it-IT" sz="2400" b="0" dirty="0">
                <a:solidFill>
                  <a:srgbClr val="FF0000"/>
                </a:solidFill>
              </a:rPr>
              <a:t>(At 17,28)</a:t>
            </a:r>
          </a:p>
          <a:p>
            <a:pPr marL="176213" indent="0">
              <a:lnSpc>
                <a:spcPts val="3000"/>
              </a:lnSpc>
              <a:buNone/>
              <a:tabLst>
                <a:tab pos="8967788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Poiché sei la mia stirpe…. 	</a:t>
            </a:r>
            <a:r>
              <a:rPr lang="it-IT" sz="2400" b="0" dirty="0"/>
              <a:t>(At 17,28 )</a:t>
            </a:r>
          </a:p>
          <a:p>
            <a:pPr marL="176213" indent="0">
              <a:lnSpc>
                <a:spcPts val="3000"/>
              </a:lnSpc>
              <a:buNone/>
              <a:tabLst>
                <a:tab pos="1703388" algn="l"/>
                <a:tab pos="8967788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Ti conoscevo ancora prima </a:t>
            </a:r>
            <a:b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</a:b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	che fossi concepito… 	</a:t>
            </a:r>
            <a:r>
              <a:rPr lang="it-IT" sz="2400" b="0" dirty="0">
                <a:solidFill>
                  <a:srgbClr val="FF0000"/>
                </a:solidFill>
              </a:rPr>
              <a:t>(</a:t>
            </a:r>
            <a:r>
              <a:rPr lang="it-IT" sz="2400" b="0" dirty="0" err="1">
                <a:solidFill>
                  <a:srgbClr val="FF0000"/>
                </a:solidFill>
              </a:rPr>
              <a:t>Ger</a:t>
            </a:r>
            <a:r>
              <a:rPr lang="it-IT" sz="2400" b="0" dirty="0">
                <a:solidFill>
                  <a:srgbClr val="FF0000"/>
                </a:solidFill>
              </a:rPr>
              <a:t> 1,4-5)</a:t>
            </a:r>
          </a:p>
        </p:txBody>
      </p:sp>
      <p:pic>
        <p:nvPicPr>
          <p:cNvPr id="1026" name="Picture 2" descr="Vecchia carta pergamena in bianco e penna piuma su sfondo bianco.  illustrazione | Vettore Premium">
            <a:extLst>
              <a:ext uri="{FF2B5EF4-FFF2-40B4-BE49-F238E27FC236}">
                <a16:creationId xmlns:a16="http://schemas.microsoft.com/office/drawing/2014/main" id="{2FE86144-F53F-A3AA-C123-5A02ECE92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867" l="9904" r="91853">
                        <a14:foregroundMark x1="91853" y1="26578" x2="90256" y2="33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668">
            <a:off x="-350087" y="1993811"/>
            <a:ext cx="3695666" cy="35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7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941" y="1639979"/>
            <a:ext cx="7724322" cy="4460692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4000" spc="80" dirty="0">
                <a:solidFill>
                  <a:srgbClr val="FF0000"/>
                </a:solidFill>
                <a:highlight>
                  <a:srgbClr val="FFFF00"/>
                </a:highlight>
                <a:latin typeface="Franklin Gothic Demi" panose="020B0703020102020204" pitchFamily="34" charset="0"/>
                <a:ea typeface="+mj-ea"/>
                <a:cs typeface="+mj-cs"/>
              </a:rPr>
              <a:t>S</a:t>
            </a: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ignore, Tu vedi che siamo poveri e infelici.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Donaci lo spirito di fiducia filiale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perché possiamo ritornare a Te </a:t>
            </a:r>
            <a:b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</a:br>
            <a:r>
              <a:rPr lang="it-IT" sz="2800" spc="80" dirty="0">
                <a:solidFill>
                  <a:srgbClr val="0070C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con tutto il cuore e amarti come figli.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cap="small" dirty="0">
              <a:solidFill>
                <a:srgbClr val="0062AC"/>
              </a:solidFill>
            </a:endParaRP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cap="small" dirty="0">
                <a:solidFill>
                  <a:srgbClr val="002060"/>
                </a:solidFill>
              </a:rPr>
              <a:t>Padre Nostro – 10 Ave Maria – Gloria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endParaRPr lang="it-IT" sz="2800" dirty="0">
              <a:solidFill>
                <a:srgbClr val="0070C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0C3125-FB37-54FC-F33E-AECD600A2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13" b="95259" l="24701" r="75110">
                        <a14:foregroundMark x1="37933" y1="12572" x2="46440" y2="3089"/>
                        <a14:foregroundMark x1="46440" y1="3089" x2="54064" y2="4598"/>
                        <a14:foregroundMark x1="54064" y1="4598" x2="60681" y2="9483"/>
                        <a14:foregroundMark x1="60681" y1="9483" x2="63768" y2="14799"/>
                        <a14:foregroundMark x1="63768" y1="14799" x2="63768" y2="14799"/>
                        <a14:foregroundMark x1="72401" y1="48204" x2="70825" y2="65517"/>
                        <a14:foregroundMark x1="70825" y1="65517" x2="61815" y2="86422"/>
                        <a14:foregroundMark x1="61815" y1="86422" x2="54190" y2="92672"/>
                        <a14:foregroundMark x1="54190" y1="92672" x2="42722" y2="95330"/>
                        <a14:foregroundMark x1="42722" y1="95330" x2="28040" y2="69468"/>
                        <a14:foregroundMark x1="28040" y1="69468" x2="26276" y2="38578"/>
                        <a14:foregroundMark x1="25142" y1="43678" x2="24953" y2="47701"/>
                        <a14:foregroundMark x1="55072" y1="5747" x2="45684" y2="4813"/>
                        <a14:foregroundMark x1="45684" y1="4813" x2="54946" y2="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3" r="18423"/>
          <a:stretch/>
        </p:blipFill>
        <p:spPr>
          <a:xfrm rot="21028863">
            <a:off x="390488" y="1183752"/>
            <a:ext cx="3617054" cy="502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73113"/>
            <a:ext cx="10594268" cy="586399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 descr="Immagine che contiene aria aperta, funerale, persona, folla&#10;&#10;Descrizione generata automaticamente">
            <a:extLst>
              <a:ext uri="{FF2B5EF4-FFF2-40B4-BE49-F238E27FC236}">
                <a16:creationId xmlns:a16="http://schemas.microsoft.com/office/drawing/2014/main" id="{67635D5C-6B36-4157-8AF9-7C617718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5" t="11205" r="24197"/>
          <a:stretch/>
        </p:blipFill>
        <p:spPr>
          <a:xfrm>
            <a:off x="167687" y="773113"/>
            <a:ext cx="4175828" cy="56053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06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551" y="452606"/>
            <a:ext cx="5510077" cy="641014"/>
          </a:xfrm>
        </p:spPr>
        <p:txBody>
          <a:bodyPr anchor="b" anchorCtr="0"/>
          <a:lstStyle/>
          <a:p>
            <a:pPr>
              <a:lnSpc>
                <a:spcPts val="2900"/>
              </a:lnSpc>
            </a:pPr>
            <a:r>
              <a:rPr lang="it-IT" sz="3200" cap="small" dirty="0">
                <a:solidFill>
                  <a:srgbClr val="CB272C"/>
                </a:solidFill>
              </a:rPr>
              <a:t>Preghiamo Insieme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250" y="1366209"/>
            <a:ext cx="7886775" cy="5305536"/>
          </a:xfrm>
        </p:spPr>
        <p:txBody>
          <a:bodyPr/>
          <a:lstStyle/>
          <a:p>
            <a:pPr marL="0" indent="0">
              <a:lnSpc>
                <a:spcPts val="2700"/>
              </a:lnSpc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 della tenerezza, </a:t>
            </a:r>
            <a:br>
              <a:rPr lang="it-IT" sz="3200" spc="50" dirty="0">
                <a:solidFill>
                  <a:srgbClr val="0070C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che avvolge di pazienza e di misericordia,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aiutaci</a:t>
            </a:r>
            <a:r>
              <a:rPr lang="it-IT" sz="2700" spc="50" dirty="0">
                <a:solidFill>
                  <a:srgbClr val="002060"/>
                </a:solidFill>
              </a:rPr>
              <a:t> a bruciare tristezze,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impazienze e rigidità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di chi non conosce appartenenza.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Intercedi </a:t>
            </a:r>
            <a:br>
              <a:rPr lang="it-IT" sz="3200" spc="50" dirty="0">
                <a:solidFill>
                  <a:srgbClr val="0070C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presso tuo Figlio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perché siano agili le nostre mani,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i nostri piedi e i nostri cuori: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edificheremo</a:t>
            </a:r>
            <a:r>
              <a:rPr lang="it-IT" sz="2700" spc="50" dirty="0">
                <a:solidFill>
                  <a:srgbClr val="002060"/>
                </a:solidFill>
              </a:rPr>
              <a:t>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la Chiesa con la verità nella carità.</a:t>
            </a:r>
          </a:p>
          <a:p>
            <a:pPr marL="0" indent="0">
              <a:lnSpc>
                <a:spcPts val="2700"/>
              </a:lnSpc>
              <a:spcBef>
                <a:spcPts val="600"/>
              </a:spcBef>
              <a:buNone/>
            </a:pPr>
            <a:r>
              <a:rPr lang="it-IT" sz="3200" spc="50" dirty="0">
                <a:solidFill>
                  <a:srgbClr val="0070C0"/>
                </a:solidFill>
              </a:rPr>
              <a:t>Madre</a:t>
            </a:r>
            <a:r>
              <a:rPr lang="it-IT" sz="2700" spc="50" dirty="0">
                <a:solidFill>
                  <a:srgbClr val="002060"/>
                </a:solidFill>
              </a:rPr>
              <a:t>, saremo il Popolo di Dio, </a:t>
            </a:r>
            <a:br>
              <a:rPr lang="it-IT" sz="2700" spc="50" dirty="0">
                <a:solidFill>
                  <a:srgbClr val="002060"/>
                </a:solidFill>
              </a:rPr>
            </a:br>
            <a:r>
              <a:rPr lang="it-IT" sz="2700" spc="50" dirty="0">
                <a:solidFill>
                  <a:srgbClr val="002060"/>
                </a:solidFill>
              </a:rPr>
              <a:t>pellegrinante verso il Regno. Amen. </a:t>
            </a:r>
          </a:p>
          <a:p>
            <a:pPr marL="0" indent="0">
              <a:lnSpc>
                <a:spcPts val="2700"/>
              </a:lnSpc>
              <a:spcBef>
                <a:spcPts val="1600"/>
              </a:spcBef>
              <a:buNone/>
            </a:pPr>
            <a:r>
              <a:rPr lang="it-IT" sz="2700" b="0" spc="50" dirty="0">
                <a:solidFill>
                  <a:srgbClr val="002060"/>
                </a:solidFill>
                <a:latin typeface="Affair" panose="02000503000000020002" pitchFamily="50" charset="0"/>
              </a:rPr>
              <a:t>				(Papa Francesco)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E89A2A2-92EC-2D48-8278-30E677AEE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8248" l="806" r="84932">
                        <a14:foregroundMark x1="10798" y1="51201" x2="18533" y2="92472"/>
                        <a14:foregroundMark x1="18533" y1="92472" x2="67123" y2="96042"/>
                        <a14:foregroundMark x1="1048" y1="56457" x2="10717" y2="94095"/>
                        <a14:foregroundMark x1="10717" y1="94095" x2="19903" y2="93640"/>
                        <a14:foregroundMark x1="3384" y1="52498" x2="5721" y2="87541"/>
                        <a14:foregroundMark x1="5721" y1="87541" x2="8783" y2="93186"/>
                        <a14:foregroundMark x1="2740" y1="56262" x2="4754" y2="98897"/>
                        <a14:foregroundMark x1="4754" y1="98897" x2="37953" y2="99221"/>
                        <a14:foregroundMark x1="37953" y1="99221" x2="17808" y2="98118"/>
                        <a14:foregroundMark x1="17808" y1="98118" x2="41982" y2="94938"/>
                        <a14:foregroundMark x1="41982" y1="94938" x2="59388" y2="97145"/>
                        <a14:foregroundMark x1="1370" y1="55354" x2="967" y2="96820"/>
                        <a14:foregroundMark x1="967" y1="96820" x2="886" y2="84945"/>
                        <a14:foregroundMark x1="886" y1="84945" x2="1370" y2="83971"/>
                        <a14:foregroundMark x1="61402" y1="92083" x2="68171" y2="98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23" t="3171" r="6617" b="633"/>
          <a:stretch/>
        </p:blipFill>
        <p:spPr>
          <a:xfrm rot="21423861">
            <a:off x="294640" y="742999"/>
            <a:ext cx="3027680" cy="490600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2948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C96EFE-D909-E891-1C46-B70B22B9B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r="21312"/>
          <a:stretch/>
        </p:blipFill>
        <p:spPr>
          <a:xfrm>
            <a:off x="394918" y="789137"/>
            <a:ext cx="4080118" cy="5666794"/>
          </a:xfrm>
          <a:prstGeom prst="ellipse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4250117" y="563994"/>
            <a:ext cx="5696050" cy="4182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600" i="1" dirty="0">
                <a:ln>
                  <a:solidFill>
                    <a:srgbClr val="0070C0"/>
                  </a:solidFill>
                </a:ln>
                <a:solidFill>
                  <a:srgbClr val="FF0066"/>
                </a:solidFill>
              </a:rPr>
              <a:t>Seconda meditazione</a:t>
            </a:r>
            <a:endParaRPr lang="it-IT" sz="4000" dirty="0">
              <a:ln>
                <a:solidFill>
                  <a:srgbClr val="0070C0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E31B6310-9055-46EE-76B0-F0E98723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555" y="1257300"/>
            <a:ext cx="6992152" cy="5042279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Volgiti a me </a:t>
            </a:r>
            <a:b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2800" dirty="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nella tua grande tenerezza.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700" dirty="0"/>
              <a:t>Ma io rivolgo a te la mia preghiera, </a:t>
            </a:r>
            <a:br>
              <a:rPr lang="it-IT" sz="2700" dirty="0"/>
            </a:br>
            <a:r>
              <a:rPr lang="it-IT" sz="2700" dirty="0"/>
              <a:t>Signore, nel tempo della benevolenza. </a:t>
            </a:r>
            <a:br>
              <a:rPr lang="it-IT" sz="2700" dirty="0"/>
            </a:br>
            <a:r>
              <a:rPr lang="it-IT" sz="2700" dirty="0"/>
              <a:t>O Dio, nella tua grande bontà, rispondimi, </a:t>
            </a:r>
            <a:br>
              <a:rPr lang="it-IT" sz="2700" dirty="0"/>
            </a:br>
            <a:r>
              <a:rPr lang="it-IT" sz="2700" dirty="0"/>
              <a:t>nella fedeltà della tua salvezza. </a:t>
            </a:r>
            <a:r>
              <a:rPr lang="it-IT" sz="2400" b="0" dirty="0"/>
              <a:t>(Salmo 68,14)</a:t>
            </a:r>
          </a:p>
          <a:p>
            <a:pPr marL="0" indent="0">
              <a:spcBef>
                <a:spcPts val="2000"/>
              </a:spcBef>
              <a:buNone/>
              <a:tabLst>
                <a:tab pos="7805738" algn="r"/>
              </a:tabLst>
            </a:pPr>
            <a:r>
              <a:rPr lang="it-IT" sz="2700" dirty="0"/>
              <a:t>Rispondimi, Signore, </a:t>
            </a:r>
            <a:br>
              <a:rPr lang="it-IT" sz="2700" dirty="0"/>
            </a:br>
            <a:r>
              <a:rPr lang="it-IT" sz="2700" dirty="0"/>
              <a:t>benefica è la tua grazia; </a:t>
            </a:r>
            <a:br>
              <a:rPr lang="it-IT" sz="2700" dirty="0"/>
            </a:br>
            <a:r>
              <a:rPr lang="it-IT" sz="2700" dirty="0"/>
              <a:t>volgiti a me nella tua grande tenerezza. </a:t>
            </a:r>
            <a:br>
              <a:rPr lang="it-IT" sz="2700" dirty="0"/>
            </a:br>
            <a:r>
              <a:rPr lang="it-IT" sz="2400" b="0" dirty="0"/>
              <a:t>(Salmo 68,17)</a:t>
            </a:r>
          </a:p>
        </p:txBody>
      </p:sp>
    </p:spTree>
    <p:extLst>
      <p:ext uri="{BB962C8B-B14F-4D97-AF65-F5344CB8AC3E}">
        <p14:creationId xmlns:p14="http://schemas.microsoft.com/office/powerpoint/2010/main" val="366907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chia carta pergamena in bianco e penna piuma su sfondo bianco.  illustrazione | Vettore Premium">
            <a:extLst>
              <a:ext uri="{FF2B5EF4-FFF2-40B4-BE49-F238E27FC236}">
                <a16:creationId xmlns:a16="http://schemas.microsoft.com/office/drawing/2014/main" id="{2FE86144-F53F-A3AA-C123-5A02ECE92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7" b="89867" l="9904" r="91853">
                        <a14:foregroundMark x1="91853" y1="26578" x2="90256" y2="33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668">
            <a:off x="-969403" y="902203"/>
            <a:ext cx="3695666" cy="35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656805-CD78-CBBF-1BC3-B6A2B5FF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1" y="633518"/>
            <a:ext cx="8952465" cy="654953"/>
          </a:xfrm>
        </p:spPr>
        <p:txBody>
          <a:bodyPr/>
          <a:lstStyle/>
          <a:p>
            <a:pPr algn="l"/>
            <a:r>
              <a:rPr lang="it-IT" sz="3200" i="1" dirty="0"/>
              <a:t>Dalla lettera del Padre: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440" y="1464288"/>
            <a:ext cx="10682898" cy="4922118"/>
          </a:xfrm>
        </p:spPr>
        <p:txBody>
          <a:bodyPr/>
          <a:lstStyle/>
          <a:p>
            <a:pPr marL="990600" indent="0">
              <a:lnSpc>
                <a:spcPts val="3000"/>
              </a:lnSpc>
              <a:spcBef>
                <a:spcPts val="400"/>
              </a:spcBef>
              <a:buNone/>
              <a:tabLst>
                <a:tab pos="2865438" algn="l"/>
                <a:tab pos="10317163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Ho scelto te nel disegno </a:t>
            </a:r>
            <a:r>
              <a:rPr lang="it-IT" sz="2700" dirty="0"/>
              <a:t>del</a:t>
            </a:r>
            <a:r>
              <a:rPr lang="it-IT" sz="2700" dirty="0">
                <a:latin typeface="Franklin Gothic Medium" panose="020B0603020102020204" pitchFamily="34" charset="0"/>
              </a:rPr>
              <a:t> creato… 	</a:t>
            </a:r>
            <a:r>
              <a:rPr lang="it-IT" sz="2400" b="0" dirty="0">
                <a:latin typeface="Franklin Gothic Medium" panose="020B0603020102020204" pitchFamily="34" charset="0"/>
              </a:rPr>
              <a:t>(</a:t>
            </a:r>
            <a:r>
              <a:rPr lang="it-IT" sz="2400" b="0" dirty="0" err="1">
                <a:latin typeface="Franklin Gothic Medium" panose="020B0603020102020204" pitchFamily="34" charset="0"/>
              </a:rPr>
              <a:t>Ef</a:t>
            </a:r>
            <a:r>
              <a:rPr lang="it-IT" sz="2400" b="0" dirty="0">
                <a:latin typeface="Franklin Gothic Medium" panose="020B0603020102020204" pitchFamily="34" charset="0"/>
              </a:rPr>
              <a:t> 1,11-12)</a:t>
            </a:r>
          </a:p>
          <a:p>
            <a:pPr marL="990600" indent="0">
              <a:lnSpc>
                <a:spcPts val="3000"/>
              </a:lnSpc>
              <a:spcBef>
                <a:spcPts val="400"/>
              </a:spcBef>
              <a:buNone/>
              <a:tabLst>
                <a:tab pos="2865438" algn="l"/>
                <a:tab pos="10317163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Tu non sei stato creato per errore… 	</a:t>
            </a:r>
            <a:r>
              <a:rPr lang="it-IT" sz="2400" b="0" dirty="0">
                <a:solidFill>
                  <a:srgbClr val="FF0000"/>
                </a:solidFill>
              </a:rPr>
              <a:t>(Sal 139,15-16)</a:t>
            </a:r>
          </a:p>
          <a:p>
            <a:pPr marL="990600" indent="92075">
              <a:lnSpc>
                <a:spcPts val="3000"/>
              </a:lnSpc>
              <a:spcBef>
                <a:spcPts val="400"/>
              </a:spcBef>
              <a:buNone/>
              <a:tabLst>
                <a:tab pos="2865438" algn="l"/>
                <a:tab pos="10317163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Poiché tutti i tuoi giorni sono scritti nel mio libro… 	</a:t>
            </a:r>
            <a:r>
              <a:rPr lang="it-IT" sz="2400" b="0" spc="-150" dirty="0">
                <a:latin typeface="Franklin Gothic Medium" panose="020B0603020102020204" pitchFamily="34" charset="0"/>
              </a:rPr>
              <a:t>(Sal 139,15-16</a:t>
            </a:r>
            <a:r>
              <a:rPr lang="it-IT" sz="2400" b="0" dirty="0">
                <a:latin typeface="Franklin Gothic Medium" panose="020B0603020102020204" pitchFamily="34" charset="0"/>
              </a:rPr>
              <a:t>)</a:t>
            </a:r>
          </a:p>
          <a:p>
            <a:pPr marL="990600" indent="92075">
              <a:lnSpc>
                <a:spcPts val="3000"/>
              </a:lnSpc>
              <a:spcBef>
                <a:spcPts val="400"/>
              </a:spcBef>
              <a:buNone/>
              <a:tabLst>
                <a:tab pos="2514600" algn="l"/>
                <a:tab pos="10317163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Ho scelto esattamente il giorno della tua nascita </a:t>
            </a:r>
            <a:b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</a:b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	e il luogo dove abiti… 	</a:t>
            </a:r>
            <a:r>
              <a:rPr lang="it-IT" sz="2400" b="0" dirty="0">
                <a:solidFill>
                  <a:srgbClr val="FF0000"/>
                </a:solidFill>
              </a:rPr>
              <a:t>(At 17,26)</a:t>
            </a:r>
          </a:p>
          <a:p>
            <a:pPr marL="990600" indent="92075">
              <a:lnSpc>
                <a:spcPts val="3000"/>
              </a:lnSpc>
              <a:spcBef>
                <a:spcPts val="400"/>
              </a:spcBef>
              <a:buNone/>
              <a:tabLst>
                <a:tab pos="2865438" algn="l"/>
                <a:tab pos="10317163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Sei stato fatto come un prodigio… 	</a:t>
            </a:r>
            <a:r>
              <a:rPr lang="it-IT" sz="2400" b="0" dirty="0"/>
              <a:t>(Sal 139,14)</a:t>
            </a:r>
          </a:p>
          <a:p>
            <a:pPr marL="898525" indent="92075">
              <a:lnSpc>
                <a:spcPts val="3000"/>
              </a:lnSpc>
              <a:spcBef>
                <a:spcPts val="400"/>
              </a:spcBef>
              <a:buNone/>
              <a:tabLst>
                <a:tab pos="2865438" algn="l"/>
                <a:tab pos="10317163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Ti ho intessuto nel grembo di tua madre… 	</a:t>
            </a:r>
            <a:r>
              <a:rPr lang="it-IT" sz="2400" b="0" dirty="0">
                <a:solidFill>
                  <a:srgbClr val="FF0000"/>
                </a:solidFill>
              </a:rPr>
              <a:t>(Sal 139,13)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865438" algn="l"/>
                <a:tab pos="10317163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E ti ho portato alla luce nel giorno della tua nascita… 	</a:t>
            </a:r>
            <a:r>
              <a:rPr lang="it-IT" sz="2400" b="0" dirty="0"/>
              <a:t>(Sa 71,6)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865438" algn="l"/>
                <a:tab pos="10317163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Se stai nell’amore, Dio dimora in te perché Dio è Amore… 	</a:t>
            </a:r>
            <a:r>
              <a:rPr lang="it-IT" sz="2400" b="0" dirty="0">
                <a:solidFill>
                  <a:srgbClr val="FF0000"/>
                </a:solidFill>
              </a:rPr>
              <a:t>(1 </a:t>
            </a:r>
            <a:r>
              <a:rPr lang="it-IT" sz="2400" b="0" dirty="0" err="1">
                <a:solidFill>
                  <a:srgbClr val="FF0000"/>
                </a:solidFill>
              </a:rPr>
              <a:t>Gv</a:t>
            </a:r>
            <a:r>
              <a:rPr lang="it-IT" sz="2400" b="0" dirty="0">
                <a:solidFill>
                  <a:srgbClr val="FF0000"/>
                </a:solidFill>
              </a:rPr>
              <a:t> 4,16)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865438" algn="l"/>
                <a:tab pos="10317163" algn="r"/>
              </a:tabLst>
            </a:pPr>
            <a:r>
              <a:rPr lang="it-IT" sz="2700" dirty="0">
                <a:latin typeface="Franklin Gothic Medium" panose="020B0603020102020204" pitchFamily="34" charset="0"/>
              </a:rPr>
              <a:t>E desidero offrirti tutto il mio amore… 	</a:t>
            </a:r>
            <a:r>
              <a:rPr lang="it-IT" sz="2400" b="0" dirty="0"/>
              <a:t>(1 </a:t>
            </a:r>
            <a:r>
              <a:rPr lang="it-IT" sz="2400" b="0" dirty="0" err="1"/>
              <a:t>Gv</a:t>
            </a:r>
            <a:r>
              <a:rPr lang="it-IT" sz="2400" b="0" dirty="0"/>
              <a:t> 3,1)</a:t>
            </a:r>
          </a:p>
          <a:p>
            <a:pPr marL="176213" indent="0">
              <a:lnSpc>
                <a:spcPts val="3000"/>
              </a:lnSpc>
              <a:spcBef>
                <a:spcPts val="400"/>
              </a:spcBef>
              <a:buNone/>
              <a:tabLst>
                <a:tab pos="2865438" algn="l"/>
                <a:tab pos="10317163" algn="r"/>
              </a:tabLst>
            </a:pPr>
            <a:r>
              <a:rPr lang="it-IT" sz="27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Semplicemente perché sei mio figlio, ed io sono tuo Padre… 	</a:t>
            </a:r>
            <a:r>
              <a:rPr lang="it-IT" sz="2400" b="0" dirty="0">
                <a:solidFill>
                  <a:srgbClr val="FF0000"/>
                </a:solidFill>
              </a:rPr>
              <a:t>(1 </a:t>
            </a:r>
            <a:r>
              <a:rPr lang="it-IT" sz="2400" b="0" dirty="0" err="1">
                <a:solidFill>
                  <a:srgbClr val="FF0000"/>
                </a:solidFill>
              </a:rPr>
              <a:t>Gv</a:t>
            </a:r>
            <a:r>
              <a:rPr lang="it-IT" sz="2400" b="0" dirty="0">
                <a:solidFill>
                  <a:srgbClr val="FF0000"/>
                </a:solidFill>
              </a:rPr>
              <a:t> 3,1)</a:t>
            </a:r>
          </a:p>
        </p:txBody>
      </p:sp>
    </p:spTree>
    <p:extLst>
      <p:ext uri="{BB962C8B-B14F-4D97-AF65-F5344CB8AC3E}">
        <p14:creationId xmlns:p14="http://schemas.microsoft.com/office/powerpoint/2010/main" val="341126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1120</TotalTime>
  <Words>2430</Words>
  <Application>Microsoft Office PowerPoint</Application>
  <PresentationFormat>Personalizzato</PresentationFormat>
  <Paragraphs>166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31</vt:i4>
      </vt:variant>
    </vt:vector>
  </HeadingPairs>
  <TitlesOfParts>
    <vt:vector size="40" baseType="lpstr">
      <vt:lpstr>Arrus Blk OSF BT</vt:lpstr>
      <vt:lpstr>Calibri</vt:lpstr>
      <vt:lpstr>Arial</vt:lpstr>
      <vt:lpstr>Affair</vt:lpstr>
      <vt:lpstr>Wingdings</vt:lpstr>
      <vt:lpstr>Franklin Gothic Medium</vt:lpstr>
      <vt:lpstr>Franklin Gothic Demi</vt:lpstr>
      <vt:lpstr>Tema di Office</vt:lpstr>
      <vt:lpstr>1_Tema di Office</vt:lpstr>
      <vt:lpstr>ROSARIO ALLA TENEREZZA DIVINA </vt:lpstr>
      <vt:lpstr>Presentazione standard di PowerPoint</vt:lpstr>
      <vt:lpstr>Presentazione standard di PowerPoint</vt:lpstr>
      <vt:lpstr>Dalla lettera del Padre:</vt:lpstr>
      <vt:lpstr>Presentazione standard di PowerPoint</vt:lpstr>
      <vt:lpstr>Presentazione standard di PowerPoint</vt:lpstr>
      <vt:lpstr>Preghiamo Insieme</vt:lpstr>
      <vt:lpstr>Presentazione standard di PowerPoint</vt:lpstr>
      <vt:lpstr>Dalla lettera del Padre:</vt:lpstr>
      <vt:lpstr>Presentazione standard di PowerPoint</vt:lpstr>
      <vt:lpstr>Presentazione standard di PowerPoint</vt:lpstr>
      <vt:lpstr>Preghiamo Insieme</vt:lpstr>
      <vt:lpstr>Presentazione standard di PowerPoint</vt:lpstr>
      <vt:lpstr>Presentazione standard di PowerPoint</vt:lpstr>
      <vt:lpstr>Dalla lettera del Padre:</vt:lpstr>
      <vt:lpstr>Presentazione standard di PowerPoint</vt:lpstr>
      <vt:lpstr>Presentazione standard di PowerPoint</vt:lpstr>
      <vt:lpstr>Preghiamo Insieme</vt:lpstr>
      <vt:lpstr>Presentazione standard di PowerPoint</vt:lpstr>
      <vt:lpstr>Dalla lettera del Padre:</vt:lpstr>
      <vt:lpstr>Dalla lettera del Padre:</vt:lpstr>
      <vt:lpstr>Presentazione standard di PowerPoint</vt:lpstr>
      <vt:lpstr>Presentazione standard di PowerPoint</vt:lpstr>
      <vt:lpstr>Preghiamo Insieme</vt:lpstr>
      <vt:lpstr>Presentazione standard di PowerPoint</vt:lpstr>
      <vt:lpstr>Presentazione standard di PowerPoint</vt:lpstr>
      <vt:lpstr>Dalla lettera del Padre:</vt:lpstr>
      <vt:lpstr>Presentazione standard di PowerPoint</vt:lpstr>
      <vt:lpstr>Presentazione standard di PowerPoint</vt:lpstr>
      <vt:lpstr>Preghiamo Insieme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59</cp:revision>
  <dcterms:created xsi:type="dcterms:W3CDTF">2024-04-27T06:42:18Z</dcterms:created>
  <dcterms:modified xsi:type="dcterms:W3CDTF">2024-05-29T10:18:12Z</dcterms:modified>
</cp:coreProperties>
</file>